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6" r:id="rId4"/>
    <p:sldId id="276" r:id="rId5"/>
    <p:sldId id="277" r:id="rId6"/>
    <p:sldId id="278" r:id="rId7"/>
    <p:sldId id="275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4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56BA5"/>
    <a:srgbClr val="6E558D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5EBF7-4413-4290-BF55-2855C7D4EA7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9B3F89-28D1-46E9-9907-58D6BF021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F2E7-B78D-4DF9-BB52-7401AF6E986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0EE4-090E-44C5-8AE3-259543CF3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8153-762E-40BB-8A93-F1CC0CE205A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E6AE-3D02-401D-8D3B-3A583BACD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0379-105A-4385-B45A-F4DF9903074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A1D2-C08C-4C1D-AB1F-2BCF3D715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A5AE-A97E-48B0-8EEB-8DD5647264D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C653-6B4C-457F-9733-B40A0E2D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8AD9-D107-472B-BBEB-733F1D25C1E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F644-0233-40F9-8FF8-E7D3971F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8117-98A3-4053-886B-986F7628EE3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D234-4330-4A2D-A1EA-6C7DBAB0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EB95-4466-4FF2-B51E-ABE0AA58CF5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DD7A-4322-4A62-A575-39A5CF086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85AB-B8E1-4043-BA14-41CB70457B7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4603-9B23-4534-A633-16C9311B7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C60D-6272-443C-A6B4-010616FBDE8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A3C2-DA01-4410-8ECF-1E70BE809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A9AF-A929-4C56-828A-E6E39603E28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F625-8966-4848-A223-FB64DE50A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3B5E-4E1E-4ABB-BF8D-FC4F0001C58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9B90-1DA2-4782-9FBF-A10E7CD30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146B-8492-453C-BFEC-18B0FC460BE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3DE3-5CCC-42FC-8ED3-BB8D87FF0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E8E2-23C5-4762-B3A9-BF71727F94E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18B1-D429-409A-86A8-9918963FF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D7DE-4379-48F5-8CE4-F3755811822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9D3F-2EDE-4AE2-A920-F0A83C6C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43780-52FD-4A70-9715-BE58D88886C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B09D5F-E102-4C5A-B25F-389BF297E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llustrators.ru/illustrations/497932_original.jpg" TargetMode="External"/><Relationship Id="rId13" Type="http://schemas.openxmlformats.org/officeDocument/2006/relationships/hyperlink" Target="http://i.allday.ru/uploads/posts/1198835425_ilia04.jpg" TargetMode="External"/><Relationship Id="rId3" Type="http://schemas.openxmlformats.org/officeDocument/2006/relationships/hyperlink" Target="http://www.8tv.ru/imagevbig.php?id=6111" TargetMode="External"/><Relationship Id="rId7" Type="http://schemas.openxmlformats.org/officeDocument/2006/relationships/hyperlink" Target="http://freelance.ru/img/portfolio/pics/00/14/61/1335680.jpg" TargetMode="External"/><Relationship Id="rId12" Type="http://schemas.openxmlformats.org/officeDocument/2006/relationships/hyperlink" Target="http://s53.radikal.ru/i141/1008/40/c3d41e25be68.jp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img.murmanout.ru/000/013/773/original/13773.jpg" TargetMode="External"/><Relationship Id="rId11" Type="http://schemas.openxmlformats.org/officeDocument/2006/relationships/hyperlink" Target="http://ctb.ru/wp-content/uploads/2010/12/How-Not-to-Rescue-Princess-5.jpg" TargetMode="External"/><Relationship Id="rId5" Type="http://schemas.openxmlformats.org/officeDocument/2006/relationships/hyperlink" Target="http://obraz.volxv.info/main.php?g2_view=core.DownloadItem&amp;g2_itemId=2301&amp;g2_serialNumber=2" TargetMode="External"/><Relationship Id="rId15" Type="http://schemas.openxmlformats.org/officeDocument/2006/relationships/hyperlink" Target="http://im3-tub-ru.yandex.net/i?id=ebaf1b389470c8b2f107bdbaf78f876f-107-144&amp;n=21" TargetMode="External"/><Relationship Id="rId10" Type="http://schemas.openxmlformats.org/officeDocument/2006/relationships/hyperlink" Target="http://freeloadsite.info/uploads/posts/2009-11/505484_2f7e65d0.jpg" TargetMode="External"/><Relationship Id="rId4" Type="http://schemas.openxmlformats.org/officeDocument/2006/relationships/hyperlink" Target="http://lol54.ru/uploads/posts/2010-09/1285319809_021.jpg" TargetMode="External"/><Relationship Id="rId9" Type="http://schemas.openxmlformats.org/officeDocument/2006/relationships/hyperlink" Target="http://img.labirint.ru/images/comments_pic/1321/6_49d060ac9cf79847765066815f4dd619_1369474466.jpg" TargetMode="External"/><Relationship Id="rId14" Type="http://schemas.openxmlformats.org/officeDocument/2006/relationships/hyperlink" Target="http://s006.radikal.ru/i215/1304/13/a14fc479d5e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39750" y="333375"/>
            <a:ext cx="82073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7606" anchor="ctr">
            <a:spAutoFit/>
          </a:bodyPr>
          <a:lstStyle/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Муниципальное казённое образовательное учреждение </a:t>
            </a:r>
          </a:p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Рамонская средняя общеобразовательная школа № 2 </a:t>
            </a:r>
          </a:p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Рамонского муниципального района </a:t>
            </a:r>
          </a:p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Воронежской области</a:t>
            </a: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611188" y="5084763"/>
            <a:ext cx="8207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7606" anchor="ctr">
            <a:spAutoFit/>
          </a:bodyPr>
          <a:lstStyle/>
          <a:p>
            <a:pPr algn="ctr" defTabSz="449263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Шепеленко Татьяна Анатольевна, </a:t>
            </a:r>
          </a:p>
          <a:p>
            <a:pPr algn="ctr" defTabSz="449263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учитель русского языка и литературы </a:t>
            </a:r>
          </a:p>
          <a:p>
            <a:pPr algn="ctr" defTabSz="449263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Персональный сайт: </a:t>
            </a:r>
            <a:r>
              <a:rPr lang="en-US" sz="3000" b="1">
                <a:solidFill>
                  <a:srgbClr val="663300"/>
                </a:solidFill>
                <a:latin typeface="Monotype Corsiva" pitchFamily="66" charset="0"/>
              </a:rPr>
              <a:t>www.shepelenko.ucoz.ru</a:t>
            </a:r>
            <a:endParaRPr lang="ru-RU" sz="30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7411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52650"/>
            <a:ext cx="3960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539750" y="549275"/>
            <a:ext cx="82089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Выразительное чтение былины от слов  «Он спустил добра коня да богатырского» до слов «Прямоезжею дорожкой в стольный Киев-град».</a:t>
            </a:r>
          </a:p>
        </p:txBody>
      </p:sp>
      <p:pic>
        <p:nvPicPr>
          <p:cNvPr id="44037" name="Picture 5" descr="How-Not-to-Rescue-Princess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7704138" cy="41608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3d41e25be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49275"/>
            <a:ext cx="4233862" cy="57594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684213" y="620713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2400" b="1">
                <a:solidFill>
                  <a:srgbClr val="663300"/>
                </a:solidFill>
                <a:latin typeface="Monotype Corsiva" pitchFamily="66" charset="0"/>
              </a:rPr>
              <a:t>И.Я.Билибин </a:t>
            </a:r>
          </a:p>
          <a:p>
            <a:pPr indent="457200" algn="ctr"/>
            <a:r>
              <a:rPr lang="ru-RU" sz="2400" b="1">
                <a:solidFill>
                  <a:srgbClr val="663300"/>
                </a:solidFill>
                <a:latin typeface="Monotype Corsiva" pitchFamily="66" charset="0"/>
              </a:rPr>
              <a:t>«Илья Муромец и Соловей-разбойник»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4213" y="2060575"/>
            <a:ext cx="3384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Совпадают ли ваши представления о героях былины с восприятием героев художника И.Билибина?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539750" y="476250"/>
            <a:ext cx="41052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 </a:t>
            </a:r>
            <a:endParaRPr lang="ru-RU" sz="3000" b="1">
              <a:solidFill>
                <a:srgbClr val="663300"/>
              </a:solidFill>
            </a:endParaRPr>
          </a:p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о Соловье-разбойнике</a:t>
            </a:r>
          </a:p>
        </p:txBody>
      </p:sp>
      <p:pic>
        <p:nvPicPr>
          <p:cNvPr id="46084" name="Picture 4" descr="1198835425_ilia04"/>
          <p:cNvPicPr>
            <a:picLocks noChangeAspect="1" noChangeArrowheads="1"/>
          </p:cNvPicPr>
          <p:nvPr/>
        </p:nvPicPr>
        <p:blipFill>
          <a:blip r:embed="rId2"/>
          <a:srcRect l="7065" r="3957" b="9926"/>
          <a:stretch>
            <a:fillRect/>
          </a:stretch>
        </p:blipFill>
        <p:spPr bwMode="auto">
          <a:xfrm>
            <a:off x="3779838" y="1989138"/>
            <a:ext cx="4533900" cy="424656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Анализ былины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684213" y="1125538"/>
            <a:ext cx="7775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Каким изображён князь Владимир в былине? Найдите в тексте слова, передающие описание облика князя.</a:t>
            </a:r>
          </a:p>
        </p:txBody>
      </p:sp>
      <p:pic>
        <p:nvPicPr>
          <p:cNvPr id="47109" name="Picture 5" descr="kj0ktzpvdx"/>
          <p:cNvPicPr>
            <a:picLocks noChangeAspect="1" noChangeArrowheads="1"/>
          </p:cNvPicPr>
          <p:nvPr/>
        </p:nvPicPr>
        <p:blipFill>
          <a:blip r:embed="rId2"/>
          <a:srcRect l="7642" r="1411" b="44490"/>
          <a:stretch>
            <a:fillRect/>
          </a:stretch>
        </p:blipFill>
        <p:spPr bwMode="auto">
          <a:xfrm>
            <a:off x="2700338" y="2432050"/>
            <a:ext cx="5399087" cy="3746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Анализ былины</a:t>
            </a: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611188" y="1125538"/>
            <a:ext cx="8351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Найдите в тексте эпизоды, где проявляется несправедливость, моральная нестойкость Владимира.</a:t>
            </a:r>
          </a:p>
          <a:p>
            <a:r>
              <a:rPr lang="ru-RU" sz="2400"/>
              <a:t>- Как ведёт себя Илья в княжеских палатах?</a:t>
            </a:r>
          </a:p>
        </p:txBody>
      </p:sp>
      <p:pic>
        <p:nvPicPr>
          <p:cNvPr id="48133" name="Picture 5" descr="a14fc479d5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76488"/>
            <a:ext cx="7127875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84213" y="981075"/>
            <a:ext cx="7704137" cy="2089150"/>
          </a:xfrm>
          <a:prstGeom prst="rect">
            <a:avLst/>
          </a:prstGeom>
          <a:solidFill>
            <a:srgbClr val="E5CBB1"/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solidFill>
                  <a:srgbClr val="663300"/>
                </a:solidFill>
                <a:latin typeface="Monotype Corsiva" pitchFamily="66" charset="0"/>
              </a:rPr>
              <a:t>Большую часть подвигов Илья Муромец совершает по собственной инициативе. Илья Муромец – опопра безопасности Киева. Врагам известно, что в его отсутствие Киев беззащитен. Илья Муромец организует и обеспечивает оборону города и разгром татар.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Анализ былины</a:t>
            </a:r>
          </a:p>
        </p:txBody>
      </p:sp>
      <p:pic>
        <p:nvPicPr>
          <p:cNvPr id="49158" name="Picture 6" descr="e18692ab0a8e985357ddf289e22215d0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176588"/>
            <a:ext cx="5376863" cy="295751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Особенности поэтики былины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11188" y="1125538"/>
            <a:ext cx="7921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Общие признаки былин:</a:t>
            </a:r>
          </a:p>
          <a:p>
            <a:r>
              <a:rPr lang="ru-RU" sz="2400"/>
              <a:t>- эпический характер (обязательное наличие сюжета),</a:t>
            </a:r>
          </a:p>
          <a:p>
            <a:r>
              <a:rPr lang="ru-RU" sz="2400"/>
              <a:t>- необыкновенные герои,</a:t>
            </a:r>
          </a:p>
          <a:p>
            <a:r>
              <a:rPr lang="ru-RU" sz="2400"/>
              <a:t>- специфический стиль, особая манера построения рассказа, описания персонажей,</a:t>
            </a:r>
          </a:p>
          <a:p>
            <a:endParaRPr lang="ru-RU" sz="2400"/>
          </a:p>
          <a:p>
            <a:pPr algn="r"/>
            <a:r>
              <a:rPr lang="ru-RU" sz="2400">
                <a:solidFill>
                  <a:srgbClr val="663300"/>
                </a:solidFill>
              </a:rPr>
              <a:t>Для поэтики былин характерны</a:t>
            </a:r>
          </a:p>
          <a:p>
            <a:pPr algn="r"/>
            <a:r>
              <a:rPr lang="ru-RU" sz="2400"/>
              <a:t>- гиперболы,</a:t>
            </a:r>
          </a:p>
          <a:p>
            <a:pPr algn="r"/>
            <a:r>
              <a:rPr lang="ru-RU" sz="2400"/>
              <a:t>- постоянные эпитеты,</a:t>
            </a:r>
          </a:p>
          <a:p>
            <a:pPr algn="r"/>
            <a:r>
              <a:rPr lang="ru-RU" sz="2400"/>
              <a:t>- сравнения,</a:t>
            </a:r>
          </a:p>
          <a:p>
            <a:pPr algn="r"/>
            <a:r>
              <a:rPr lang="ru-RU" sz="2400"/>
              <a:t>- параллелизмы и т.д.</a:t>
            </a:r>
          </a:p>
          <a:p>
            <a:endParaRPr lang="ru-RU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4213" y="620713"/>
            <a:ext cx="79200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Былина –</a:t>
            </a:r>
            <a:r>
              <a:rPr lang="ru-RU" sz="2400" b="1">
                <a:solidFill>
                  <a:srgbClr val="006600"/>
                </a:solidFill>
              </a:rPr>
              <a:t> </a:t>
            </a:r>
            <a:r>
              <a:rPr lang="ru-RU" sz="2400"/>
              <a:t>это поэтическое, художественное произведение. Она передает народное понимание истории, но вместе с тем искусно построена, язык ее своеобразен.</a:t>
            </a:r>
          </a:p>
          <a:p>
            <a:endParaRPr lang="ru-RU" sz="2400"/>
          </a:p>
          <a:p>
            <a:r>
              <a:rPr lang="ru-RU" sz="2400" b="1">
                <a:solidFill>
                  <a:srgbClr val="663300"/>
                </a:solidFill>
              </a:rPr>
              <a:t>Гипербола –</a:t>
            </a:r>
            <a:r>
              <a:rPr lang="ru-RU" sz="2400" b="1">
                <a:solidFill>
                  <a:srgbClr val="006600"/>
                </a:solidFill>
              </a:rPr>
              <a:t> </a:t>
            </a:r>
            <a:r>
              <a:rPr lang="ru-RU" sz="2400"/>
              <a:t>художественный прием преувеличения, имеющий целью усиление выразительной речи.</a:t>
            </a:r>
          </a:p>
          <a:p>
            <a:endParaRPr lang="ru-RU" sz="2400"/>
          </a:p>
          <a:p>
            <a:pPr algn="r"/>
            <a:r>
              <a:rPr lang="ru-RU" sz="2400" b="1">
                <a:solidFill>
                  <a:srgbClr val="663300"/>
                </a:solidFill>
              </a:rPr>
              <a:t>Параллелизм –</a:t>
            </a:r>
            <a:r>
              <a:rPr lang="ru-RU" sz="2400" b="1">
                <a:solidFill>
                  <a:srgbClr val="006600"/>
                </a:solidFill>
              </a:rPr>
              <a:t> </a:t>
            </a:r>
            <a:r>
              <a:rPr lang="ru-RU" sz="2400"/>
              <a:t>такой порядок расположения отдельных слов или предположений, при котором одна словесная группа заключает в себе образы, мысли, соответствующие другой группе, причем обе эти группы составляют или входят в одно целое.</a:t>
            </a:r>
            <a:r>
              <a:rPr lang="ru-RU" sz="2400" b="1">
                <a:solidFill>
                  <a:srgbClr val="006600"/>
                </a:solidFill>
              </a:rPr>
              <a:t>      </a:t>
            </a:r>
            <a:endParaRPr lang="ru-RU" sz="20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238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663300"/>
                </a:solidFill>
                <a:latin typeface="Monotype Corsiva" pitchFamily="66" charset="0"/>
              </a:rPr>
              <a:t>Приемы народно-поэтической речи в былине</a:t>
            </a:r>
          </a:p>
        </p:txBody>
      </p:sp>
      <p:graphicFrame>
        <p:nvGraphicFramePr>
          <p:cNvPr id="52249" name="Group 25"/>
          <p:cNvGraphicFramePr>
            <a:graphicFrameLocks noGrp="1"/>
          </p:cNvGraphicFramePr>
          <p:nvPr/>
        </p:nvGraphicFramePr>
        <p:xfrm>
          <a:off x="755650" y="1052513"/>
          <a:ext cx="7704138" cy="4625975"/>
        </p:xfrm>
        <a:graphic>
          <a:graphicData uri="http://schemas.openxmlformats.org/drawingml/2006/table">
            <a:tbl>
              <a:tblPr/>
              <a:tblGrid>
                <a:gridCol w="2447925"/>
                <a:gridCol w="525621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Гиперболы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 горы на гору стал перескакивать,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холмы на холму стал перемахивать,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Мелки реченьки, озерка промеж ног спущал.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 его ли то от посвиста соловьего,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 его ли то от покрика звериного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все травушки-муравы уплетаются,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лазоревы цветочки осыпаются,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Темны лесушки к земле все приклоняются,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что есть людей – то все мертвы лежат».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Сравнения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Черным-черно, как черна ворона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4238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663300"/>
                </a:solidFill>
                <a:latin typeface="Monotype Corsiva" pitchFamily="66" charset="0"/>
              </a:rPr>
              <a:t>Приемы народно-поэтической речи в былине</a:t>
            </a:r>
          </a:p>
        </p:txBody>
      </p:sp>
      <p:graphicFrame>
        <p:nvGraphicFramePr>
          <p:cNvPr id="53288" name="Group 40"/>
          <p:cNvGraphicFramePr>
            <a:graphicFrameLocks noGrp="1"/>
          </p:cNvGraphicFramePr>
          <p:nvPr/>
        </p:nvGraphicFramePr>
        <p:xfrm>
          <a:off x="684213" y="1125538"/>
          <a:ext cx="7848600" cy="4291012"/>
        </p:xfrm>
        <a:graphic>
          <a:graphicData uri="http://schemas.openxmlformats.org/drawingml/2006/table">
            <a:tbl>
              <a:tblPr/>
              <a:tblGrid>
                <a:gridCol w="2493962"/>
                <a:gridCol w="53546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Параллелизмы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«Тебе полно-тко свистать да по-соловьему,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Тебе полно-тко слезить да отцов-матерей,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Тебе полно-тко вдовить да жен молодыих,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Тебе полно-тко спущать сиротать малых детушек!»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 эпитеты, слова с уменьшительно-ласкательными суффиксами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Добрый молодец, силушка великая, дорожка прямоезжая, на сыру землю, лазоревы цветочки, стремечко булатное, раночки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539750" y="1670050"/>
            <a:ext cx="82073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7606" anchor="ctr">
            <a:spAutoFit/>
          </a:bodyPr>
          <a:lstStyle/>
          <a:p>
            <a:pPr algn="ctr" defTabSz="449263"/>
            <a:r>
              <a:rPr lang="ru-RU" sz="5000" b="1">
                <a:solidFill>
                  <a:srgbClr val="663300"/>
                </a:solidFill>
                <a:latin typeface="Monotype Corsiva" pitchFamily="66" charset="0"/>
              </a:rPr>
              <a:t>Былины.</a:t>
            </a:r>
          </a:p>
          <a:p>
            <a:pPr algn="ctr" defTabSz="449263"/>
            <a:r>
              <a:rPr lang="ru-RU" sz="5000" b="1">
                <a:solidFill>
                  <a:srgbClr val="663300"/>
                </a:solidFill>
                <a:latin typeface="Monotype Corsiva" pitchFamily="66" charset="0"/>
              </a:rPr>
              <a:t>«Илья Муромец и Соловей-разбойник».</a:t>
            </a:r>
          </a:p>
          <a:p>
            <a:pPr algn="ctr" defTabSz="449263"/>
            <a:endParaRPr lang="ru-RU" sz="2700" b="1">
              <a:solidFill>
                <a:srgbClr val="CC0000"/>
              </a:solidFill>
              <a:latin typeface="Monotype Corsiva" pitchFamily="66" charset="0"/>
            </a:endParaRPr>
          </a:p>
          <a:p>
            <a:pPr algn="ctr" defTabSz="449263"/>
            <a:endParaRPr lang="ru-RU" sz="2700" b="1">
              <a:solidFill>
                <a:srgbClr val="CC0000"/>
              </a:solidFill>
              <a:latin typeface="Monotype Corsiva" pitchFamily="66" charset="0"/>
            </a:endParaRPr>
          </a:p>
          <a:p>
            <a:pPr algn="ctr" defTabSz="449263"/>
            <a:r>
              <a:rPr lang="ru-RU" sz="2700" b="1">
                <a:solidFill>
                  <a:srgbClr val="663300"/>
                </a:solidFill>
                <a:latin typeface="Monotype Corsiva" pitchFamily="66" charset="0"/>
              </a:rPr>
              <a:t>(Урок литературы. 7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Поведём итоги…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611188" y="1125538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Что характерно для поэтики былин?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84213" y="1844675"/>
            <a:ext cx="7704137" cy="2882900"/>
          </a:xfrm>
          <a:prstGeom prst="rect">
            <a:avLst/>
          </a:prstGeom>
          <a:solidFill>
            <a:srgbClr val="E5CBB1"/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solidFill>
                  <a:srgbClr val="663300"/>
                </a:solidFill>
                <a:latin typeface="Monotype Corsiva" pitchFamily="66" charset="0"/>
              </a:rPr>
              <a:t>Илья Муромец и Соловей-разбойник – одна из самых распространенных былин, записанная в большом числе вариантов. Особое значение содержания былины определяется тем, что в ней воспевается один из главных воинских подвигов богатыря и описывается его вхождение в состав киевского богатырства, а также раскрываются героические качества Ильи.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539750" y="404813"/>
            <a:ext cx="8064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Домашнее задание</a:t>
            </a:r>
          </a:p>
          <a:p>
            <a:pPr indent="457200"/>
            <a:r>
              <a:rPr lang="ru-RU" sz="2400"/>
              <a:t>1. Подготовить выразительное чтение колядных, масленичных песен.</a:t>
            </a:r>
          </a:p>
          <a:p>
            <a:pPr indent="457200" algn="ctr"/>
            <a:r>
              <a:rPr lang="ru-RU" sz="2400" i="1">
                <a:solidFill>
                  <a:srgbClr val="663300"/>
                </a:solidFill>
              </a:rPr>
              <a:t>Индивидуальное задание:</a:t>
            </a:r>
            <a:r>
              <a:rPr lang="ru-RU" sz="2400">
                <a:solidFill>
                  <a:srgbClr val="663300"/>
                </a:solidFill>
              </a:rPr>
              <a:t> </a:t>
            </a:r>
          </a:p>
          <a:p>
            <a:pPr indent="457200"/>
            <a:r>
              <a:rPr lang="ru-RU" sz="2400"/>
              <a:t>1. Подготовить сообщение об обряде колядования, Масленице, масленичных песнях.</a:t>
            </a:r>
          </a:p>
          <a:p>
            <a:pPr indent="457200"/>
            <a:r>
              <a:rPr lang="ru-RU" sz="2400"/>
              <a:t>2. Подготовить сообщение о картинах А.М.Васнецова «Сжигание чучела Масленицы», Б.М.Кустодиева «Масленица», В.И.Сурикова «Взятие снежного городка» и презентацию.</a:t>
            </a:r>
          </a:p>
          <a:p>
            <a:pPr indent="457200" algn="r"/>
            <a:r>
              <a:rPr lang="ru-RU" sz="2400"/>
              <a:t>3. Подготовить сообщение о пьесе П.И.Чайковского «Времена года. Февраль. Масленица».</a:t>
            </a:r>
          </a:p>
          <a:p>
            <a:pPr indent="457200"/>
            <a:endParaRPr lang="ru-RU" sz="2400"/>
          </a:p>
          <a:p>
            <a:pPr indent="457200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11188" y="587375"/>
            <a:ext cx="79216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Использованные ресурсы</a:t>
            </a:r>
          </a:p>
          <a:p>
            <a:pPr indent="457200" algn="ctr"/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  <a:p>
            <a:pPr indent="457200"/>
            <a:r>
              <a:rPr lang="ru-RU" sz="1200"/>
              <a:t>Ф.Е.Соловьева. Уроки литературы. 7 класс. Методическое пособие. М., 2012г</a:t>
            </a:r>
          </a:p>
          <a:p>
            <a:pPr indent="457200"/>
            <a:r>
              <a:rPr lang="ru-RU" sz="1200"/>
              <a:t>Шаблон презентации – Е.И.Ранько (</a:t>
            </a:r>
            <a:r>
              <a:rPr lang="en-US" sz="1200" i="1">
                <a:hlinkClick r:id="rId2"/>
              </a:rPr>
              <a:t>http://elenaranko.ucoz.ru/</a:t>
            </a:r>
            <a:r>
              <a:rPr lang="ru-RU" sz="1200"/>
              <a:t> )</a:t>
            </a:r>
          </a:p>
          <a:p>
            <a:pPr indent="457200"/>
            <a:r>
              <a:rPr lang="ru-RU" sz="1200"/>
              <a:t>1. </a:t>
            </a:r>
            <a:r>
              <a:rPr lang="ru-RU" sz="1200">
                <a:hlinkClick r:id="rId3"/>
              </a:rPr>
              <a:t>http://www.8tv.ru/imagevbig.php?id=6111</a:t>
            </a:r>
            <a:r>
              <a:rPr lang="ru-RU" sz="1200"/>
              <a:t>; </a:t>
            </a:r>
          </a:p>
          <a:p>
            <a:pPr indent="457200"/>
            <a:r>
              <a:rPr lang="ru-RU" sz="1200"/>
              <a:t>2. </a:t>
            </a:r>
            <a:r>
              <a:rPr lang="ru-RU" sz="1200">
                <a:hlinkClick r:id="rId4"/>
              </a:rPr>
              <a:t>http://lol54.ru/uploads/posts/2010-09/1285319809_021.jpg</a:t>
            </a:r>
            <a:endParaRPr lang="ru-RU" sz="1200"/>
          </a:p>
          <a:p>
            <a:pPr indent="457200"/>
            <a:r>
              <a:rPr lang="ru-RU" sz="1200"/>
              <a:t>3. </a:t>
            </a:r>
            <a:r>
              <a:rPr lang="ru-RU" sz="1200">
                <a:hlinkClick r:id="rId5"/>
              </a:rPr>
              <a:t>http://obraz.volxv.info/main.php?g2_view=core.DownloadItem&amp;g2_itemId=2301&amp;g2_serialNumber=2</a:t>
            </a:r>
            <a:endParaRPr lang="ru-RU" sz="1200"/>
          </a:p>
          <a:p>
            <a:pPr indent="457200"/>
            <a:r>
              <a:rPr lang="ru-RU" sz="1200"/>
              <a:t>4. </a:t>
            </a:r>
            <a:r>
              <a:rPr lang="ru-RU" sz="1200">
                <a:hlinkClick r:id="rId6"/>
              </a:rPr>
              <a:t>http://img.murmanout.ru/000/013/773/original/13773.jpg</a:t>
            </a:r>
            <a:endParaRPr lang="ru-RU" sz="1200"/>
          </a:p>
          <a:p>
            <a:pPr indent="457200"/>
            <a:r>
              <a:rPr lang="ru-RU" sz="1200"/>
              <a:t>5. </a:t>
            </a:r>
            <a:r>
              <a:rPr lang="ru-RU" sz="1200">
                <a:hlinkClick r:id="rId7"/>
              </a:rPr>
              <a:t>http://freelance.ru/img/portfolio/pics/00/14/61/1335680.jpg</a:t>
            </a:r>
            <a:endParaRPr lang="ru-RU" sz="1200"/>
          </a:p>
          <a:p>
            <a:pPr indent="457200"/>
            <a:r>
              <a:rPr lang="ru-RU" sz="1200"/>
              <a:t>6. </a:t>
            </a:r>
            <a:r>
              <a:rPr lang="ru-RU" sz="1200">
                <a:hlinkClick r:id="rId8"/>
              </a:rPr>
              <a:t>http://illustrators.ru/illustrations/497932_original.jpg</a:t>
            </a:r>
            <a:endParaRPr lang="ru-RU" sz="1200"/>
          </a:p>
          <a:p>
            <a:pPr indent="457200"/>
            <a:r>
              <a:rPr lang="ru-RU" sz="1200"/>
              <a:t>7. </a:t>
            </a:r>
            <a:r>
              <a:rPr lang="ru-RU" sz="1200">
                <a:hlinkClick r:id="rId9"/>
              </a:rPr>
              <a:t>http://img.labirint.ru/images/comments_pic/1321/6_49d060ac9cf79847765066815f4dd619_1369474466.jpg</a:t>
            </a:r>
            <a:endParaRPr lang="ru-RU" sz="1200"/>
          </a:p>
          <a:p>
            <a:pPr indent="457200"/>
            <a:r>
              <a:rPr lang="ru-RU" sz="1200"/>
              <a:t>8. </a:t>
            </a:r>
            <a:r>
              <a:rPr lang="ru-RU" sz="1200">
                <a:hlinkClick r:id="rId10"/>
              </a:rPr>
              <a:t>http://freeloadsite.info/uploads/posts/2009-11/505484_2f7e65d0.jpg</a:t>
            </a:r>
            <a:endParaRPr lang="ru-RU" sz="1200"/>
          </a:p>
          <a:p>
            <a:pPr indent="457200"/>
            <a:r>
              <a:rPr lang="ru-RU" sz="1200"/>
              <a:t>9. </a:t>
            </a:r>
            <a:r>
              <a:rPr lang="ru-RU" sz="1200">
                <a:hlinkClick r:id="rId11"/>
              </a:rPr>
              <a:t>http://ctb.ru/wp-content/uploads/2010/12/How-Not-to-Rescue-Princess-5.jpg</a:t>
            </a:r>
            <a:endParaRPr lang="ru-RU" sz="1200"/>
          </a:p>
          <a:p>
            <a:pPr indent="457200"/>
            <a:r>
              <a:rPr lang="ru-RU" sz="1200"/>
              <a:t>10. </a:t>
            </a:r>
            <a:r>
              <a:rPr lang="ru-RU" sz="1200">
                <a:hlinkClick r:id="rId12"/>
              </a:rPr>
              <a:t>http://s53.radikal.ru/i141/1008/40/c3d41e25be68.jpg</a:t>
            </a:r>
            <a:endParaRPr lang="ru-RU" sz="1200"/>
          </a:p>
          <a:p>
            <a:pPr indent="457200"/>
            <a:r>
              <a:rPr lang="ru-RU" sz="1200"/>
              <a:t>11. </a:t>
            </a:r>
            <a:r>
              <a:rPr lang="ru-RU" sz="1200">
                <a:hlinkClick r:id="rId13"/>
              </a:rPr>
              <a:t>http://i.allday.ru/uploads/posts/1198835425_ilia04.jpg</a:t>
            </a:r>
            <a:endParaRPr lang="ru-RU" sz="1200"/>
          </a:p>
          <a:p>
            <a:pPr indent="457200"/>
            <a:r>
              <a:rPr lang="ru-RU" sz="1200"/>
              <a:t>12. </a:t>
            </a:r>
            <a:r>
              <a:rPr lang="ru-RU" sz="1200">
                <a:hlinkClick r:id="rId14"/>
              </a:rPr>
              <a:t>http://s006.radikal.ru/i215/1304/13/a14fc479d5ee.jpg</a:t>
            </a:r>
            <a:endParaRPr lang="ru-RU" sz="1200"/>
          </a:p>
          <a:p>
            <a:pPr indent="457200"/>
            <a:r>
              <a:rPr lang="ru-RU" sz="1200"/>
              <a:t>13. </a:t>
            </a:r>
            <a:r>
              <a:rPr lang="ru-RU" sz="1200">
                <a:hlinkClick r:id="rId15"/>
              </a:rPr>
              <a:t>http://im3-tub-ru.yandex.net/i?id=ebaf1b389470c8b2f107bdbaf78f876f-107-144&amp;n=21</a:t>
            </a:r>
            <a:r>
              <a:rPr lang="ru-RU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Лексическая работа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11188" y="1125538"/>
            <a:ext cx="7921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К какому герою относятся эпитеты: </a:t>
            </a:r>
            <a:r>
              <a:rPr lang="ru-RU" sz="2400" i="1"/>
              <a:t>дородный, добрый, славный?</a:t>
            </a:r>
            <a:r>
              <a:rPr lang="ru-RU" sz="2400"/>
              <a:t> </a:t>
            </a:r>
          </a:p>
          <a:p>
            <a:r>
              <a:rPr lang="ru-RU" sz="2400"/>
              <a:t>- Как они его характеризуют?</a:t>
            </a:r>
          </a:p>
        </p:txBody>
      </p:sp>
      <p:pic>
        <p:nvPicPr>
          <p:cNvPr id="20485" name="Picture 5" descr="preview6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354263"/>
            <a:ext cx="4895850" cy="39052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611188" y="908050"/>
            <a:ext cx="32400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 </a:t>
            </a:r>
            <a:endParaRPr lang="ru-RU" sz="3000" b="1">
              <a:solidFill>
                <a:srgbClr val="663300"/>
              </a:solidFill>
            </a:endParaRPr>
          </a:p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об Илье Муромце</a:t>
            </a:r>
          </a:p>
        </p:txBody>
      </p:sp>
      <p:pic>
        <p:nvPicPr>
          <p:cNvPr id="38916" name="Picture 4" descr="1285319809_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20713"/>
            <a:ext cx="3346450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539750" y="549275"/>
            <a:ext cx="82089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Выразительное чтение былины от слов  «Да й подъехал он ко славному ко городу к Чернигову» до слов «Я нейду к вам во Чернигов воеводою».</a:t>
            </a:r>
          </a:p>
        </p:txBody>
      </p:sp>
      <p:pic>
        <p:nvPicPr>
          <p:cNvPr id="39940" name="Picture 4" descr="pic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89138"/>
            <a:ext cx="5503863" cy="43084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Анализ былины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611188" y="1125538"/>
            <a:ext cx="792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Почему Илья Муромец отказался стать воеводою в Чернигове?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84213" y="2133600"/>
            <a:ext cx="3816350" cy="2089150"/>
          </a:xfrm>
          <a:prstGeom prst="rect">
            <a:avLst/>
          </a:prstGeom>
          <a:solidFill>
            <a:srgbClr val="E5CBB1"/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solidFill>
                  <a:srgbClr val="663300"/>
                </a:solidFill>
                <a:latin typeface="Monotype Corsiva" pitchFamily="66" charset="0"/>
              </a:rPr>
              <a:t>Свой патриотический долг Илья ставит выше всех других забот. Он стремится освободить Русскую землю от всякой нечисти.</a:t>
            </a:r>
          </a:p>
        </p:txBody>
      </p:sp>
      <p:pic>
        <p:nvPicPr>
          <p:cNvPr id="40967" name="Picture 7" descr="13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08275"/>
            <a:ext cx="3967163" cy="33051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539750" y="549275"/>
            <a:ext cx="82089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Выразительное чтение фрагмента былины от слов «Укажите мне дорогу прямоезжую» до слов «Ай окольной дорожкой – цела тысяча».</a:t>
            </a:r>
          </a:p>
        </p:txBody>
      </p:sp>
      <p:pic>
        <p:nvPicPr>
          <p:cNvPr id="37893" name="Picture 5" descr="1335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70088"/>
            <a:ext cx="7343775" cy="43053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0" y="3587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Анализ былины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684213" y="1125538"/>
            <a:ext cx="42481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Почему прямоезжая дорожка «заколодела, замуравела»?</a:t>
            </a:r>
          </a:p>
          <a:p>
            <a:endParaRPr lang="ru-RU" sz="2400"/>
          </a:p>
          <a:p>
            <a:r>
              <a:rPr lang="ru-RU" sz="2400"/>
              <a:t>- Какие географические названия и указания на место действия присутствуют в данном отрывке?</a:t>
            </a:r>
          </a:p>
        </p:txBody>
      </p:sp>
      <p:pic>
        <p:nvPicPr>
          <p:cNvPr id="41990" name="Picture 6" descr="497932_original"/>
          <p:cNvPicPr>
            <a:picLocks noChangeAspect="1" noChangeArrowheads="1"/>
          </p:cNvPicPr>
          <p:nvPr/>
        </p:nvPicPr>
        <p:blipFill>
          <a:blip r:embed="rId2"/>
          <a:srcRect l="4724" t="3508" r="3780" b="3224"/>
          <a:stretch>
            <a:fillRect/>
          </a:stretch>
        </p:blipFill>
        <p:spPr bwMode="auto">
          <a:xfrm>
            <a:off x="4787900" y="1052513"/>
            <a:ext cx="3656013" cy="49688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611188" y="549275"/>
            <a:ext cx="7921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 </a:t>
            </a:r>
            <a:endParaRPr lang="ru-RU" sz="3000" b="1">
              <a:solidFill>
                <a:srgbClr val="663300"/>
              </a:solidFill>
            </a:endParaRPr>
          </a:p>
          <a:p>
            <a:pPr indent="457200"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о реке Смородинке, берёзе Покляпой, Леванидове кресте, Грязи Чёрной</a:t>
            </a:r>
          </a:p>
        </p:txBody>
      </p:sp>
      <p:pic>
        <p:nvPicPr>
          <p:cNvPr id="43012" name="Picture 4" descr="6_49d060ac9cf79847765066815f4dd619_1369474466"/>
          <p:cNvPicPr>
            <a:picLocks noChangeAspect="1" noChangeArrowheads="1"/>
          </p:cNvPicPr>
          <p:nvPr/>
        </p:nvPicPr>
        <p:blipFill>
          <a:blip r:embed="rId2"/>
          <a:srcRect l="5576" t="3082" r="12189" b="33832"/>
          <a:stretch>
            <a:fillRect/>
          </a:stretch>
        </p:blipFill>
        <p:spPr bwMode="auto">
          <a:xfrm>
            <a:off x="684213" y="2133600"/>
            <a:ext cx="7775575" cy="38401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622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Calibri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39</cp:revision>
  <dcterms:created xsi:type="dcterms:W3CDTF">2013-07-29T17:42:42Z</dcterms:created>
  <dcterms:modified xsi:type="dcterms:W3CDTF">2014-08-19T12:28:22Z</dcterms:modified>
</cp:coreProperties>
</file>