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C54ED-6893-4E86-A9AF-EAE2C0985AB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307B8-F692-4792-8F0B-83F84CE07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07B8-F692-4792-8F0B-83F84CE0788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07B8-F692-4792-8F0B-83F84CE0788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07B8-F692-4792-8F0B-83F84CE0788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07B8-F692-4792-8F0B-83F84CE0788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07B8-F692-4792-8F0B-83F84CE0788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8/Russian_writers_by_Levitsky_185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7/78/Russian_writers_by_Levitsky_1856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188" y="5087938"/>
            <a:ext cx="82073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pPr algn="ctr"/>
            <a:r>
              <a:rPr lang="ru-RU" sz="4000" b="1">
                <a:solidFill>
                  <a:srgbClr val="008000"/>
                </a:solidFill>
                <a:latin typeface="Monotype Corsiva" pitchFamily="66" charset="0"/>
              </a:rPr>
              <a:t>Шепеленко Татьяна Анатольевна, </a:t>
            </a:r>
          </a:p>
          <a:p>
            <a:pPr algn="ctr"/>
            <a:r>
              <a:rPr lang="ru-RU" sz="4000" b="1">
                <a:solidFill>
                  <a:srgbClr val="008000"/>
                </a:solidFill>
                <a:latin typeface="Monotype Corsiva" pitchFamily="66" charset="0"/>
              </a:rPr>
              <a:t>учитель русского языка и литературы </a:t>
            </a:r>
          </a:p>
          <a:p>
            <a:pPr algn="ctr"/>
            <a:r>
              <a:rPr lang="ru-RU" sz="3000" b="1">
                <a:solidFill>
                  <a:srgbClr val="008000"/>
                </a:solidFill>
                <a:latin typeface="Monotype Corsiva" pitchFamily="66" charset="0"/>
              </a:rPr>
              <a:t>Персональный сайт: </a:t>
            </a:r>
            <a:r>
              <a:rPr lang="en-US" sz="3000" b="1">
                <a:solidFill>
                  <a:srgbClr val="008000"/>
                </a:solidFill>
                <a:latin typeface="Monotype Corsiva" pitchFamily="66" charset="0"/>
              </a:rPr>
              <a:t>www.shepelenko.ucoz.ru</a:t>
            </a:r>
            <a:endParaRPr lang="ru-RU" sz="3000" b="1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750" y="0"/>
            <a:ext cx="82073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pPr algn="ctr"/>
            <a:r>
              <a:rPr lang="ru-RU" sz="2600" b="1" dirty="0">
                <a:solidFill>
                  <a:srgbClr val="008000"/>
                </a:solidFill>
                <a:latin typeface="Monotype Corsiva" pitchFamily="66" charset="0"/>
              </a:rPr>
              <a:t>Муниципальное казённое образовательное учреждение </a:t>
            </a:r>
          </a:p>
          <a:p>
            <a:pPr algn="ctr"/>
            <a:r>
              <a:rPr lang="ru-RU" sz="2600" b="1" dirty="0" err="1">
                <a:solidFill>
                  <a:srgbClr val="008000"/>
                </a:solidFill>
                <a:latin typeface="Monotype Corsiva" pitchFamily="66" charset="0"/>
              </a:rPr>
              <a:t>Рамонская</a:t>
            </a:r>
            <a:r>
              <a:rPr lang="ru-RU" sz="2600" b="1" dirty="0">
                <a:solidFill>
                  <a:srgbClr val="008000"/>
                </a:solidFill>
                <a:latin typeface="Monotype Corsiva" pitchFamily="66" charset="0"/>
              </a:rPr>
              <a:t> средняя общеобразовательная школа № 2 </a:t>
            </a:r>
          </a:p>
          <a:p>
            <a:pPr algn="ctr"/>
            <a:r>
              <a:rPr lang="ru-RU" sz="2600" b="1" dirty="0" err="1">
                <a:solidFill>
                  <a:srgbClr val="008000"/>
                </a:solidFill>
                <a:latin typeface="Monotype Corsiva" pitchFamily="66" charset="0"/>
              </a:rPr>
              <a:t>Рамонского</a:t>
            </a:r>
            <a:r>
              <a:rPr lang="ru-RU" sz="2600" b="1" dirty="0">
                <a:solidFill>
                  <a:srgbClr val="008000"/>
                </a:solidFill>
                <a:latin typeface="Monotype Corsiva" pitchFamily="66" charset="0"/>
              </a:rPr>
              <a:t> муниципального района </a:t>
            </a:r>
          </a:p>
          <a:p>
            <a:pPr algn="ctr"/>
            <a:r>
              <a:rPr lang="ru-RU" sz="2600" b="1" dirty="0">
                <a:solidFill>
                  <a:srgbClr val="008000"/>
                </a:solidFill>
                <a:latin typeface="Monotype Corsiva" pitchFamily="66" charset="0"/>
              </a:rPr>
              <a:t>Воронежской области</a:t>
            </a:r>
          </a:p>
        </p:txBody>
      </p:sp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01800"/>
            <a:ext cx="46085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Петербург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857232"/>
            <a:ext cx="521497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Первой публикацией И.А.Гончарова стала </a:t>
            </a:r>
            <a:r>
              <a:rPr lang="ru-RU" sz="2400" dirty="0" smtClean="0">
                <a:solidFill>
                  <a:srgbClr val="008000"/>
                </a:solidFill>
              </a:rPr>
              <a:t>повесть «Счастливая ошибка»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4282" y="2928934"/>
            <a:ext cx="635798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1844г - </a:t>
            </a:r>
            <a:r>
              <a:rPr lang="ru-RU" sz="2400" dirty="0" smtClean="0"/>
              <a:t>начат роман «Обыкновенная история»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214942" y="3714752"/>
            <a:ext cx="3714776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1846г</a:t>
            </a:r>
            <a:r>
              <a:rPr lang="ru-RU" sz="2400" dirty="0" smtClean="0"/>
              <a:t> – Гончаров встретился с Белинским, который оказал влияние на его духовное развитие.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2844" y="1857364"/>
            <a:ext cx="628654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Хотя повесть вышла только в рукописном журнале, всем стало ясно: </a:t>
            </a: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родился талантливый писатель.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Мои документы\Писатели\Гончаров\Goncharov1.jpg"/>
          <p:cNvPicPr>
            <a:picLocks noChangeAspect="1" noChangeArrowheads="1"/>
          </p:cNvPicPr>
          <p:nvPr/>
        </p:nvPicPr>
        <p:blipFill>
          <a:blip r:embed="rId2"/>
          <a:srcRect l="10485" t="8051" r="10485" b="8051"/>
          <a:stretch>
            <a:fillRect/>
          </a:stretch>
        </p:blipFill>
        <p:spPr bwMode="auto">
          <a:xfrm>
            <a:off x="6715140" y="714356"/>
            <a:ext cx="2042478" cy="264320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5" name="Picture 10" descr="Белинскому Об история 1847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23" y="3571876"/>
            <a:ext cx="4095779" cy="307183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714612" y="5857892"/>
            <a:ext cx="4714908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Гончаров читает Белинскому «Обыкновенную историю»</a:t>
            </a:r>
            <a:endParaRPr lang="ru-RU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Петербург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857232"/>
            <a:ext cx="521497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Готовя себя к писательской деятельности, Гончаров много пишет.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4282" y="2928934"/>
            <a:ext cx="592935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Из этого периода до нас дошли лишь немногие повести и стихи.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714876" y="3929066"/>
            <a:ext cx="4286280" cy="2677656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dirty="0" smtClean="0"/>
              <a:t>В это время он внимательно следит за критической деятельностью Белинского, сам увлекается публицистикой, в «Современнике» анонимно печатаются его статьи, фельетоны, заметки.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2844" y="1857364"/>
            <a:ext cx="628654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Гончаров: </a:t>
            </a:r>
            <a:r>
              <a:rPr lang="ru-RU" sz="2400" dirty="0" smtClean="0">
                <a:latin typeface="Monotype Corsiva" pitchFamily="66" charset="0"/>
              </a:rPr>
              <a:t>«Я с 14-15-летнего возраста писал непрестанно, потом переводил Гёте, Шиллера и </a:t>
            </a:r>
            <a:r>
              <a:rPr lang="ru-RU" sz="2400" dirty="0" err="1" smtClean="0">
                <a:latin typeface="Monotype Corsiva" pitchFamily="66" charset="0"/>
              </a:rPr>
              <a:t>др</a:t>
            </a:r>
            <a:r>
              <a:rPr lang="ru-RU" sz="2400" dirty="0" smtClean="0">
                <a:latin typeface="Monotype Corsiva" pitchFamily="66" charset="0"/>
              </a:rPr>
              <a:t>».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Мои документы\Писатели\Гончаров\Goncharov1.jpg"/>
          <p:cNvPicPr>
            <a:picLocks noChangeAspect="1" noChangeArrowheads="1"/>
          </p:cNvPicPr>
          <p:nvPr/>
        </p:nvPicPr>
        <p:blipFill>
          <a:blip r:embed="rId2"/>
          <a:srcRect l="10485" t="8051" r="10485" b="8051"/>
          <a:stretch>
            <a:fillRect/>
          </a:stretch>
        </p:blipFill>
        <p:spPr bwMode="auto">
          <a:xfrm>
            <a:off x="6715140" y="714356"/>
            <a:ext cx="2042478" cy="264320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1" name="Picture 6" descr="File:Russian writers by Levitsky 185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857628"/>
            <a:ext cx="2857520" cy="277002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Петербург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86116" y="857232"/>
            <a:ext cx="5715040" cy="120032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1849г</a:t>
            </a:r>
            <a:r>
              <a:rPr lang="ru-RU" sz="2400" dirty="0" smtClean="0"/>
              <a:t> – в «Литературном сборнике» журнала «Современник» появилась глава из будущего романа – «Сон Обломова».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14678" y="2143116"/>
            <a:ext cx="5643602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Глава сильно пострадала от цензорского карандаша.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500298" y="3214686"/>
            <a:ext cx="6500858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dirty="0" smtClean="0"/>
              <a:t>Это омрачило творческое настроение Гончарова, приостановило работу над романом.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1" name="Picture 6" descr="File:Russian writers by Levitsky 185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2857520" cy="277002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9" name="Picture 5" descr="0013-009-Kto-zhe-on-Ilja-Ilich-Oblom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3881443" cy="243635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3074" name="Picture 2" descr="C:\Мои документы\Писатели\Гончаров\2121540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14818"/>
            <a:ext cx="3214710" cy="248185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Кругосветное путешествие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5286388"/>
            <a:ext cx="8858312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1852г</a:t>
            </a:r>
            <a:r>
              <a:rPr lang="ru-RU" sz="2400" dirty="0" smtClean="0"/>
              <a:t> – в качестве секретаря адмирала Путятина отправляется на фрегате «Паллада» в кругосветное плавание.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2844" y="6286520"/>
            <a:ext cx="885831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Гончарову нужны свежие впечатления для литературной работы.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0" name="Picture 10" descr="питер 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5"/>
            <a:ext cx="5467739" cy="33575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3" name="Picture 5" descr="ANd9GcQApVMze6ZCFQy-OC-2yzLngryJp97vGBKsfz7C5VMHUONhwH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642918"/>
            <a:ext cx="3299557" cy="228601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4098" name="Picture 2" descr="C:\Мои документы\Писатели\Гончаров\ivan_goncharov_route_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3" y="3071809"/>
            <a:ext cx="3286332" cy="211773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Кругосветное путешествие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5286388"/>
            <a:ext cx="8858312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течение двух с половиной лет Гончаров посещает Англию, Южную Африку, Китай, Японию.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2844" y="6286520"/>
            <a:ext cx="885831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Февраль 1855г - </a:t>
            </a:r>
            <a:r>
              <a:rPr lang="ru-RU" sz="2400" dirty="0" smtClean="0"/>
              <a:t>возвращение в столицу через Сибирь и Заволжье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8" name="Picture 6" descr="pallada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60777"/>
            <a:ext cx="6000792" cy="450059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Кругосветное путешествие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5720" y="785794"/>
            <a:ext cx="3929090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Фрегат «Паллада» (рисунок И.А.Гончарова)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2844" y="5857892"/>
            <a:ext cx="8858312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Это было путешествие, полное риска и опасности не только для матросов, но и для И.Гончарова.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7" name="Picture 12" descr="фрегат рис Гончар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93598"/>
            <a:ext cx="7000924" cy="402141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Кругосветное путешествие. Впечатления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00232" y="571480"/>
            <a:ext cx="314327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Адмирал </a:t>
            </a:r>
            <a:r>
              <a:rPr lang="ru-RU" sz="2400" dirty="0" err="1" smtClean="0"/>
              <a:t>Е.В.Пухтин</a:t>
            </a:r>
            <a:endParaRPr lang="ru-RU" sz="2400" dirty="0"/>
          </a:p>
        </p:txBody>
      </p:sp>
      <p:pic>
        <p:nvPicPr>
          <p:cNvPr id="8" name="Picture 7" descr="Путятин"/>
          <p:cNvPicPr>
            <a:picLocks noChangeAspect="1" noChangeArrowheads="1"/>
          </p:cNvPicPr>
          <p:nvPr/>
        </p:nvPicPr>
        <p:blipFill>
          <a:blip r:embed="rId2"/>
          <a:srcRect l="1223" t="3230" r="70650" b="46698"/>
          <a:stretch>
            <a:fillRect/>
          </a:stretch>
        </p:blipFill>
        <p:spPr bwMode="auto">
          <a:xfrm>
            <a:off x="142844" y="785794"/>
            <a:ext cx="2000264" cy="269600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9" name="Picture 7" descr="Путятин"/>
          <p:cNvPicPr>
            <a:picLocks noChangeAspect="1" noChangeArrowheads="1"/>
          </p:cNvPicPr>
          <p:nvPr/>
        </p:nvPicPr>
        <p:blipFill>
          <a:blip r:embed="rId2"/>
          <a:srcRect l="2586" t="62624" r="56897" b="3217"/>
          <a:stretch>
            <a:fillRect/>
          </a:stretch>
        </p:blipFill>
        <p:spPr bwMode="auto">
          <a:xfrm>
            <a:off x="5000628" y="642917"/>
            <a:ext cx="3857652" cy="2462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2844" y="5929330"/>
            <a:ext cx="521497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Рисунок, привезённый Гончаровым из кругосветного плавания</a:t>
            </a:r>
            <a:endParaRPr lang="ru-RU" sz="24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643702" y="6215082"/>
            <a:ext cx="2286016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Лондон</a:t>
            </a:r>
            <a:endParaRPr lang="ru-RU" sz="2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143504" y="3214686"/>
            <a:ext cx="314327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/>
              <a:t>Портсмутский</a:t>
            </a:r>
            <a:r>
              <a:rPr lang="ru-RU" sz="2400" dirty="0" smtClean="0"/>
              <a:t> рейд</a:t>
            </a:r>
            <a:endParaRPr lang="ru-RU" sz="2400" dirty="0"/>
          </a:p>
        </p:txBody>
      </p:sp>
      <p:pic>
        <p:nvPicPr>
          <p:cNvPr id="14" name="Picture 7" descr="Путятин"/>
          <p:cNvPicPr>
            <a:picLocks noChangeAspect="1" noChangeArrowheads="1"/>
          </p:cNvPicPr>
          <p:nvPr/>
        </p:nvPicPr>
        <p:blipFill>
          <a:blip r:embed="rId2"/>
          <a:srcRect l="53449" t="3415" r="5172" b="62426"/>
          <a:stretch>
            <a:fillRect/>
          </a:stretch>
        </p:blipFill>
        <p:spPr bwMode="auto">
          <a:xfrm>
            <a:off x="5214942" y="3777260"/>
            <a:ext cx="3786214" cy="236638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5" name="Picture 7" descr="Путятин"/>
          <p:cNvPicPr>
            <a:picLocks noChangeAspect="1" noChangeArrowheads="1"/>
          </p:cNvPicPr>
          <p:nvPr/>
        </p:nvPicPr>
        <p:blipFill>
          <a:blip r:embed="rId2"/>
          <a:srcRect l="54311" t="54653" r="4310" b="3218"/>
          <a:stretch>
            <a:fillRect/>
          </a:stretch>
        </p:blipFill>
        <p:spPr bwMode="auto">
          <a:xfrm>
            <a:off x="1357290" y="3214686"/>
            <a:ext cx="3429024" cy="264320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Кругосветное путешествие. Впечатления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4282" y="928670"/>
            <a:ext cx="242889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Рейд </a:t>
            </a:r>
            <a:r>
              <a:rPr lang="ru-RU" sz="2400" dirty="0" err="1" smtClean="0"/>
              <a:t>нагасаки</a:t>
            </a:r>
            <a:endParaRPr lang="ru-RU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57950" y="2786058"/>
            <a:ext cx="2643206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Японские чиновники</a:t>
            </a:r>
            <a:endParaRPr lang="ru-RU" sz="24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643702" y="6215082"/>
            <a:ext cx="2286016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/>
              <a:t>Якутстк</a:t>
            </a:r>
            <a:endParaRPr lang="ru-RU" sz="2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2844" y="5857892"/>
            <a:ext cx="485778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И.А.Гончаров со святителем Иннокентием в Якутске</a:t>
            </a:r>
            <a:endParaRPr lang="ru-RU" sz="2400" dirty="0"/>
          </a:p>
        </p:txBody>
      </p:sp>
      <p:pic>
        <p:nvPicPr>
          <p:cNvPr id="16" name="Picture 10" descr="японцы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 l="72657" t="3125" r="1562" b="51562"/>
          <a:stretch>
            <a:fillRect/>
          </a:stretch>
        </p:blipFill>
        <p:spPr>
          <a:xfrm>
            <a:off x="285720" y="2643182"/>
            <a:ext cx="2357454" cy="3107553"/>
          </a:xfrm>
          <a:noFill/>
          <a:ln>
            <a:solidFill>
              <a:srgbClr val="008000"/>
            </a:solidFill>
          </a:ln>
        </p:spPr>
      </p:pic>
      <p:pic>
        <p:nvPicPr>
          <p:cNvPr id="17" name="Picture 10" descr="японцы"/>
          <p:cNvPicPr>
            <a:picLocks noChangeAspect="1" noChangeArrowheads="1"/>
          </p:cNvPicPr>
          <p:nvPr/>
        </p:nvPicPr>
        <p:blipFill>
          <a:blip r:embed="rId2"/>
          <a:srcRect l="4141" t="3159" r="54223" b="64037"/>
          <a:stretch>
            <a:fillRect/>
          </a:stretch>
        </p:blipFill>
        <p:spPr>
          <a:xfrm>
            <a:off x="2714611" y="571480"/>
            <a:ext cx="3662571" cy="221457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8" name="Picture 10" descr="японцы"/>
          <p:cNvPicPr>
            <a:picLocks noChangeAspect="1" noChangeArrowheads="1"/>
          </p:cNvPicPr>
          <p:nvPr/>
        </p:nvPicPr>
        <p:blipFill>
          <a:blip r:embed="rId2"/>
          <a:srcRect l="4141" t="62458" r="55192" b="3476"/>
          <a:stretch>
            <a:fillRect/>
          </a:stretch>
        </p:blipFill>
        <p:spPr>
          <a:xfrm>
            <a:off x="2786050" y="2928934"/>
            <a:ext cx="3444899" cy="221457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9" name="Picture 10" descr="японцы"/>
          <p:cNvPicPr>
            <a:picLocks noChangeAspect="1" noChangeArrowheads="1"/>
          </p:cNvPicPr>
          <p:nvPr/>
        </p:nvPicPr>
        <p:blipFill>
          <a:blip r:embed="rId2"/>
          <a:srcRect l="56428" t="58673" r="1937" b="3476"/>
          <a:stretch>
            <a:fillRect/>
          </a:stretch>
        </p:blipFill>
        <p:spPr>
          <a:xfrm>
            <a:off x="5786446" y="3929066"/>
            <a:ext cx="3071834" cy="214314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Кругосветное путешествие. Впечатления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143240" y="5715016"/>
            <a:ext cx="5715040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Это не просто цикл путевых заметок, </a:t>
            </a:r>
            <a:r>
              <a:rPr lang="ru-RU" sz="2400" dirty="0" smtClean="0">
                <a:solidFill>
                  <a:srgbClr val="008000"/>
                </a:solidFill>
              </a:rPr>
              <a:t>это ценный образец литературных очерков.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3286148" cy="2308324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dirty="0" smtClean="0"/>
              <a:t>Вернувшись из путешествия, писатель оформляет свои впечатления в книге очерков «Фрегат «Паллада».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0" name="Picture 12" descr="pallada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8528" y="785794"/>
            <a:ext cx="5216085" cy="407196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3" name="Picture 10" descr="книга Фрегат"/>
          <p:cNvPicPr>
            <a:picLocks noChangeAspect="1" noChangeArrowheads="1"/>
          </p:cNvPicPr>
          <p:nvPr/>
        </p:nvPicPr>
        <p:blipFill>
          <a:blip r:embed="rId3"/>
          <a:srcRect l="7423" t="6818" r="10863"/>
          <a:stretch>
            <a:fillRect/>
          </a:stretch>
        </p:blipFill>
        <p:spPr bwMode="auto">
          <a:xfrm>
            <a:off x="357179" y="3200218"/>
            <a:ext cx="2664956" cy="331004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Новая служебная деятельность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43372" y="5000636"/>
            <a:ext cx="4857784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Фотография И.А.Гончарова 1850-х </a:t>
            </a:r>
            <a:r>
              <a:rPr lang="ru-RU" sz="2400" dirty="0" err="1" smtClean="0"/>
              <a:t>гг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4572032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1855г </a:t>
            </a:r>
            <a:r>
              <a:rPr lang="ru-RU" sz="2400" dirty="0" smtClean="0"/>
              <a:t>– устраивается на службу на место старшего цензора.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7" name="Picture 9" descr="фото 1850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14356"/>
            <a:ext cx="3375025" cy="41497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5720" y="1857364"/>
            <a:ext cx="4714908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 головой уходит в литературу, посещает кружок «Современник»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28992" y="5786454"/>
            <a:ext cx="557216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1852г </a:t>
            </a:r>
            <a:r>
              <a:rPr lang="ru-RU" sz="2400" dirty="0" smtClean="0"/>
              <a:t>– опубликован роман «Обломов», который прославил имя Гончарова.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026" name="Picture 2" descr="C:\Мои документы\Писатели\Гончаров\1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2547942" cy="369451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225" y="1201738"/>
            <a:ext cx="8870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008000"/>
                </a:solidFill>
                <a:latin typeface="Monotype Corsiva" pitchFamily="66" charset="0"/>
              </a:rPr>
              <a:t>Иван </a:t>
            </a:r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Александрович Гончаров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Очерк жизни и творчества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4000" b="1" dirty="0">
                <a:solidFill>
                  <a:srgbClr val="008000"/>
                </a:solidFill>
                <a:latin typeface="Monotype Corsiva" pitchFamily="66" charset="0"/>
              </a:rPr>
              <a:t>(10 класс)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Новая служебная деятельность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57818" y="5857892"/>
            <a:ext cx="3643338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Фотография И.А.Гончарова 1861г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4282" y="785794"/>
            <a:ext cx="4572032" cy="1938992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Работа цензора вынуждала автора прочитывать буквально десятки тысяч страниц в год, что серьёзно пошатнуло здоровье писателя.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2844" y="2857496"/>
            <a:ext cx="4714908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Уйдя в отставку, он едет за границу, затем в родной Симбирск, что даёт ему силы для создания новых произведений.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71472" y="4643446"/>
            <a:ext cx="3857652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smtClean="0">
                <a:solidFill>
                  <a:srgbClr val="008000"/>
                </a:solidFill>
              </a:rPr>
              <a:t>1868г </a:t>
            </a:r>
            <a:r>
              <a:rPr lang="ru-RU" sz="2400" smtClean="0"/>
              <a:t>– уходит  </a:t>
            </a:r>
            <a:r>
              <a:rPr lang="ru-RU" sz="2400" dirty="0" smtClean="0"/>
              <a:t>отставку, проработав 5 лет в Совете Главного управления по делам печати.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1" name="Picture 16" descr="Толстая"/>
          <p:cNvPicPr>
            <a:picLocks noChangeAspect="1" noChangeArrowheads="1"/>
          </p:cNvPicPr>
          <p:nvPr/>
        </p:nvPicPr>
        <p:blipFill>
          <a:blip r:embed="rId2"/>
          <a:srcRect l="6738" t="41089" r="51277" b="4286"/>
          <a:stretch>
            <a:fillRect/>
          </a:stretch>
        </p:blipFill>
        <p:spPr bwMode="auto">
          <a:xfrm>
            <a:off x="5857884" y="714356"/>
            <a:ext cx="2484437" cy="496728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Последние годы жизни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357686" y="785794"/>
            <a:ext cx="4572032" cy="120032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1869г – </a:t>
            </a:r>
            <a:r>
              <a:rPr lang="ru-RU" sz="2400" dirty="0" smtClean="0"/>
              <a:t>опубликован роман «Обрыв», над которым писатель работал 20 лет. </a:t>
            </a:r>
            <a:endParaRPr lang="ru-RU" sz="2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43438" y="2214554"/>
            <a:ext cx="4214842" cy="1938992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Гончаров: </a:t>
            </a:r>
            <a:r>
              <a:rPr lang="ru-RU" sz="2400" dirty="0" smtClean="0">
                <a:latin typeface="Monotype Corsiva" pitchFamily="66" charset="0"/>
              </a:rPr>
              <a:t>«Роман «Обрыв» родился у меня в 1849г на Волге, когда я, после 14-летнего отсутствия, первый раз посетил Симбирск, свою Родину».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3" name="Picture 20" descr="обры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714356"/>
            <a:ext cx="2357453" cy="346724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714876" y="4572008"/>
            <a:ext cx="4214842" cy="1938992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Гончаров: </a:t>
            </a:r>
            <a:r>
              <a:rPr lang="ru-RU" sz="2400" dirty="0" smtClean="0">
                <a:latin typeface="Monotype Corsiva" pitchFamily="66" charset="0"/>
              </a:rPr>
              <a:t>«Этот роман была моя жизнь: я вложил в него часть самого себя, близких мне, родину, Волгу, родные места, всю родную мне жизнь».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Мои документы\Писатели\Гончаров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47158"/>
            <a:ext cx="2166938" cy="334890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Последние годы жизни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786182" y="785794"/>
            <a:ext cx="4714908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1870- 80-е </a:t>
            </a:r>
            <a:r>
              <a:rPr lang="ru-RU" sz="2400" dirty="0" err="1" smtClean="0">
                <a:solidFill>
                  <a:srgbClr val="008000"/>
                </a:solidFill>
              </a:rPr>
              <a:t>гг</a:t>
            </a:r>
            <a:r>
              <a:rPr lang="ru-RU" sz="2400" dirty="0" smtClean="0">
                <a:solidFill>
                  <a:srgbClr val="008000"/>
                </a:solidFill>
              </a:rPr>
              <a:t> – </a:t>
            </a:r>
            <a:r>
              <a:rPr lang="ru-RU" sz="2400" dirty="0" smtClean="0"/>
              <a:t>И.А.Гончаров выступил как талантливый критик.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4282" y="1214422"/>
            <a:ext cx="3214710" cy="4154984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критических статьях «</a:t>
            </a:r>
            <a:r>
              <a:rPr lang="ru-RU" sz="2400" dirty="0" err="1" smtClean="0"/>
              <a:t>Мильон</a:t>
            </a:r>
            <a:r>
              <a:rPr lang="ru-RU" sz="2400" dirty="0" smtClean="0"/>
              <a:t> терзаний», «Лучше поздно, чем никогда», «Заметки о личности Белинского» нашли отражения его размышления о взаимоотношениях автора и публики, читательском восприятии книг.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0" name="Picture 11" descr="Г в кабин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3116"/>
            <a:ext cx="5335582" cy="340158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86050" y="5786454"/>
            <a:ext cx="620558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И.А.Гончаров в своём рабочем кабинете</a:t>
            </a:r>
            <a:endParaRPr lang="ru-RU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Последние годы жизни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00430" y="2786058"/>
            <a:ext cx="4786346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Своё состояние он завещал семье своего старого слуги.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00496" y="928670"/>
            <a:ext cx="4786346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Последние годы жизни писатель жил замкнуто, одиноко. Он часто поддавался душевной депрессии, стал подозрителен  к людям.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5643578"/>
            <a:ext cx="6205582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12 сентября 1891 года </a:t>
            </a:r>
            <a:r>
              <a:rPr lang="ru-RU" sz="2400" dirty="0" smtClean="0"/>
              <a:t>он простудился. Болезнь развивалась стремительно.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00430" y="3857628"/>
            <a:ext cx="5419764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В 1891 г </a:t>
            </a:r>
            <a:r>
              <a:rPr lang="ru-RU" sz="2400" dirty="0" smtClean="0"/>
              <a:t>Гончаров сжёг автографы своих произведений, письма, заметки и завещал похоронить его в Александро-Невской лавре, где-нибудь у обрыва.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2050" name="Picture 2" descr="C:\Мои документы\Писатели\Гончаров\590213bc30cd98f26465392e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838455" cy="407311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Последние годы жизни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571480"/>
            <a:ext cx="8643998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28 сентября 1891г – </a:t>
            </a:r>
            <a:r>
              <a:rPr lang="ru-RU" sz="2400" dirty="0" smtClean="0"/>
              <a:t>И.А.Гончаров умер от воспаления лёгких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7158" y="2143116"/>
            <a:ext cx="2286016" cy="1938992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Похоронный кортеж сопровождала многолюдная толпа.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14678" y="5000636"/>
            <a:ext cx="5776954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И.А.Гончаров на смертном одре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7" name="Picture 5" descr="на см одре 18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582" y="1142984"/>
            <a:ext cx="5693074" cy="378621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4282" y="5500702"/>
            <a:ext cx="8786874" cy="120032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В русскую и мировую литературы Гончаров вошёл тремя романами: </a:t>
            </a: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«Обыкновенная история», «Обломов», «Обрыв», </a:t>
            </a:r>
            <a:r>
              <a:rPr lang="ru-RU" sz="2400" dirty="0" smtClean="0">
                <a:latin typeface="Monotype Corsiva" pitchFamily="66" charset="0"/>
              </a:rPr>
              <a:t>названия которых начинаются на «О».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Последние годы жизни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6215082"/>
            <a:ext cx="5776954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Могила И.А.Гончарова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00694" y="1500174"/>
            <a:ext cx="3071834" cy="1938992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Писатель был похоронен на крутом берегу речки, протекающей у кладбища.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3074" name="Picture 2" descr="C:\Мои документы\Писатели\Гончаров\gonch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7"/>
            <a:ext cx="4071966" cy="542928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Памятники И.А.Гончарову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43042" y="6215082"/>
            <a:ext cx="5776954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Памятник в Ульяновске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4098" name="Picture 2" descr="C:\Мои документы\Писатели\Гончаров\Monument_Gonchar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95338"/>
            <a:ext cx="7620000" cy="526732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Памятники И.А.Гончарову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43042" y="6215082"/>
            <a:ext cx="5776954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Памятник-бюст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026" name="Picture 2" descr="C:\Мои документы\Писатели\Гончаров\Monument_Goncharov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14356"/>
            <a:ext cx="5143536" cy="535822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Памятники И.А.Гончарову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43042" y="6215082"/>
            <a:ext cx="5776954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Памятник дивану и тапочкам Обломова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2050" name="Picture 2" descr="C:\Мои документы\Писатели\Гончаров\Divan_Tapochk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14356"/>
            <a:ext cx="7262863" cy="544714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Иван Александрович Гончаров (1812 – 1891)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57686" y="1928802"/>
            <a:ext cx="4357718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В историю русской литературы Гончаров вошёл как один из зачинателей жанра социально-психологического романа.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Мои документы\Писатели\Гончаров\36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500462" cy="417625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Иван Александрович Гончаров (1812 – 1891)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785794"/>
            <a:ext cx="2643206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Родился в 1812г в Ульяновске в семье богатого сибирского купца.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7158" y="2643182"/>
            <a:ext cx="2357454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Отец умер рано, оставив семье крупное состояние.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7158" y="5000636"/>
            <a:ext cx="8215370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И.А.Гончаров: </a:t>
            </a:r>
            <a:r>
              <a:rPr lang="ru-RU" sz="2400" dirty="0" smtClean="0">
                <a:latin typeface="Monotype Corsiva" pitchFamily="66" charset="0"/>
              </a:rPr>
              <a:t>«Дом у нас был, что называется, полная чаша… Большой двор, даже два двора… Свои лошади, коровы, даже козы и бараны, куры и утки – всё это населяло оба двора…словом, целое имение, деревня…»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9" name="Picture 13" descr="дом рождения"/>
          <p:cNvPicPr>
            <a:picLocks noChangeAspect="1" noChangeArrowheads="1"/>
          </p:cNvPicPr>
          <p:nvPr/>
        </p:nvPicPr>
        <p:blipFill>
          <a:blip r:embed="rId2"/>
          <a:srcRect t="7844"/>
          <a:stretch>
            <a:fillRect/>
          </a:stretch>
        </p:blipFill>
        <p:spPr bwMode="auto">
          <a:xfrm>
            <a:off x="2928926" y="1500174"/>
            <a:ext cx="4722839" cy="272397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00430" y="4357694"/>
            <a:ext cx="5429288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Дом, в котором родился И.А.Гончаров</a:t>
            </a:r>
            <a:endParaRPr lang="ru-RU" sz="2400" dirty="0"/>
          </a:p>
        </p:txBody>
      </p:sp>
      <p:pic>
        <p:nvPicPr>
          <p:cNvPr id="11" name="Picture 12" descr="до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642918"/>
            <a:ext cx="2359013" cy="314575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Родители писателя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785794"/>
            <a:ext cx="5357850" cy="1938992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Мать любила детей, но, не обладая достаточной культурой, доверила образование четверых детей другу семьи отставному морскому офицеру, дворянину Н.Н.Трегубову.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3504" y="5429264"/>
            <a:ext cx="3643338" cy="120032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Так купеческие дети получили типично дворянское воспитание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00496" y="4357694"/>
            <a:ext cx="492922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/>
              <a:t>Авдотья</a:t>
            </a:r>
            <a:r>
              <a:rPr lang="ru-RU" sz="2400" dirty="0" smtClean="0"/>
              <a:t> Матвеевна, мать писателя</a:t>
            </a:r>
            <a:endParaRPr lang="ru-RU" sz="2400" dirty="0"/>
          </a:p>
        </p:txBody>
      </p:sp>
      <p:pic>
        <p:nvPicPr>
          <p:cNvPr id="14" name="Picture 6" descr="м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714356"/>
            <a:ext cx="2643206" cy="349640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844" y="6286520"/>
            <a:ext cx="457203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Николай Николаевич </a:t>
            </a:r>
            <a:r>
              <a:rPr lang="ru-RU" sz="2400" dirty="0" err="1" smtClean="0"/>
              <a:t>Трегубов</a:t>
            </a:r>
            <a:endParaRPr lang="ru-RU" sz="2400" dirty="0"/>
          </a:p>
        </p:txBody>
      </p:sp>
      <p:pic>
        <p:nvPicPr>
          <p:cNvPr id="16" name="Picture 5" descr="ANd9GcTQB0T7TBEy4FvO04kJ8SVt4I8iAMHedTjnW6wuE37J-OlHPjO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88320"/>
            <a:ext cx="2786082" cy="33140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Воспоминания писателя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29058" y="1142984"/>
            <a:ext cx="4929222" cy="341632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И.А.Гончаров: </a:t>
            </a:r>
            <a:r>
              <a:rPr lang="ru-RU" sz="2400" dirty="0" smtClean="0">
                <a:latin typeface="Monotype Corsiva" pitchFamily="66" charset="0"/>
              </a:rPr>
              <a:t>«По смерти нашего отца он более и более привыкал к нашей семье, потом принял участие в нашем воспитании… добрый моряк окружил себя нами, принял нас под своё крыло, а мы привязались к нему детскими сердцами, забыли о настоящем отце. Он был лучшим советником нашей матери и руководителем нашего воспитания.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844" y="6286520"/>
            <a:ext cx="457203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Николай Николаевич </a:t>
            </a:r>
            <a:r>
              <a:rPr lang="ru-RU" sz="2400" dirty="0" err="1" smtClean="0"/>
              <a:t>Трегубов</a:t>
            </a:r>
            <a:endParaRPr lang="ru-RU" sz="2400" dirty="0"/>
          </a:p>
        </p:txBody>
      </p:sp>
      <p:pic>
        <p:nvPicPr>
          <p:cNvPr id="16" name="Picture 5" descr="ANd9GcTQB0T7TBEy4FvO04kJ8SVt4I8iAMHedTjnW6wuE37J-OlHPjO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88320"/>
            <a:ext cx="2786082" cy="33140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1" name="Picture 2" descr="C:\Мои документы\Писатели\Гончаров\36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71480"/>
            <a:ext cx="1714512" cy="204551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Образование 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785794"/>
            <a:ext cx="414340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В Гончарове пробудилась страсть к чтению.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0" y="3143248"/>
            <a:ext cx="4429156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Частный пансион Троицкого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57620" y="6286520"/>
            <a:ext cx="5143536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Московское коммерческое училище</a:t>
            </a:r>
            <a:endParaRPr lang="ru-RU" sz="2400" dirty="0"/>
          </a:p>
        </p:txBody>
      </p:sp>
      <p:pic>
        <p:nvPicPr>
          <p:cNvPr id="9" name="Picture 5" descr="Дом в Симбир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4114829" cy="242889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4282" y="1857364"/>
            <a:ext cx="4143404" cy="120032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Начальное образование получил в частном пансионе священника Троицкого.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2844" y="3286124"/>
            <a:ext cx="4286280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1822г – </a:t>
            </a:r>
            <a:r>
              <a:rPr lang="ru-RU" sz="2400" dirty="0" smtClean="0"/>
              <a:t>поступил в Московское коммерческое училище.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3" name="Picture 9" descr="Коммерч училищ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714776" cy="248127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42844" y="4286256"/>
            <a:ext cx="5000660" cy="1938992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Восьмилетнее пребывание в училище мало дало юноше познаний в области наук, но не усыпило его стремление к знаниям, воспитало в нём протест против унижения человеческой личности.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Образование 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785794"/>
            <a:ext cx="4572032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Август 1831г – </a:t>
            </a:r>
            <a:r>
              <a:rPr lang="ru-RU" sz="2400" dirty="0" smtClean="0"/>
              <a:t>успешно сдаёт экзамены на филологический факультет Московского университета.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57752" y="3071810"/>
            <a:ext cx="4143404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Московский университет</a:t>
            </a:r>
            <a:endParaRPr lang="ru-RU" sz="24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4282" y="2643182"/>
            <a:ext cx="4071966" cy="120032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В это время здесь учились Белинский, Огарев, Лермонтов, Аксаков.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4282" y="5715016"/>
            <a:ext cx="557216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Гончаров: </a:t>
            </a:r>
            <a:r>
              <a:rPr lang="ru-RU" sz="2400" dirty="0" smtClean="0">
                <a:latin typeface="Monotype Corsiva" pitchFamily="66" charset="0"/>
              </a:rPr>
              <a:t>«Образование, вынесенное из университета, ценилось выше всякого другого».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4" name="Picture 12" descr="Московский университет"/>
          <p:cNvPicPr>
            <a:picLocks noChangeAspect="1" noChangeArrowheads="1"/>
          </p:cNvPicPr>
          <p:nvPr/>
        </p:nvPicPr>
        <p:blipFill>
          <a:blip r:embed="rId2"/>
          <a:srcRect t="9042"/>
          <a:stretch>
            <a:fillRect/>
          </a:stretch>
        </p:blipFill>
        <p:spPr bwMode="auto">
          <a:xfrm>
            <a:off x="5000628" y="631790"/>
            <a:ext cx="3857652" cy="230982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4282" y="4000504"/>
            <a:ext cx="3571900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dirty="0" smtClean="0"/>
              <a:t>Учась в университете, Гончаров видел Пушкина, всю жизнь вспоминал это событие.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286248" y="3929066"/>
            <a:ext cx="4643470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Гончаров: </a:t>
            </a:r>
            <a:r>
              <a:rPr lang="ru-RU" sz="2400" dirty="0" smtClean="0">
                <a:latin typeface="Monotype Corsiva" pitchFamily="66" charset="0"/>
              </a:rPr>
              <a:t>«Мы, юноши… смотрели на университет, как на святилище, и вступали в его стены со страхом и трепетом».</a:t>
            </a:r>
            <a:endParaRPr lang="ru-RU" sz="2400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Петербург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86116" y="785794"/>
            <a:ext cx="5715040" cy="120032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1834г – </a:t>
            </a:r>
            <a:r>
              <a:rPr lang="ru-RU" sz="2400" dirty="0" smtClean="0"/>
              <a:t>переезд в Петербург, поступление на службу в Министерство финансов переводчиком иностранной переписки.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2844" y="4143380"/>
            <a:ext cx="3071834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Николай Аполлонович Майков</a:t>
            </a:r>
            <a:endParaRPr lang="ru-RU" sz="24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14744" y="2214554"/>
            <a:ext cx="5286412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Настойчиво готовит себя к литературной деятельности.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86116" y="3286124"/>
            <a:ext cx="5715040" cy="120032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dirty="0" smtClean="0"/>
              <a:t>Сближается с семьёй художника </a:t>
            </a:r>
            <a:r>
              <a:rPr lang="ru-RU" sz="2400" dirty="0" err="1" smtClean="0"/>
              <a:t>Майкова</a:t>
            </a:r>
            <a:r>
              <a:rPr lang="ru-RU" sz="2400" dirty="0" smtClean="0"/>
              <a:t>, сыновьям которого преподавал словесность и латинский язык.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1" name="Picture 5" descr="1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942943" cy="359569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28992" y="4643446"/>
            <a:ext cx="5429288" cy="120032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Участвует в издании рукописного альманаха «Подснежник», являясь автором романтических стихов.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42844" y="5929330"/>
            <a:ext cx="8858312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dirty="0" smtClean="0"/>
              <a:t>Кружок </a:t>
            </a:r>
            <a:r>
              <a:rPr lang="ru-RU" sz="2400" dirty="0" err="1" smtClean="0"/>
              <a:t>Майкова</a:t>
            </a:r>
            <a:r>
              <a:rPr lang="ru-RU" sz="2400" dirty="0" smtClean="0"/>
              <a:t> посещали Григорович, Панаев, братья Достоевские, Некрасов, Тургенев и др.</a:t>
            </a:r>
            <a:endParaRPr lang="ru-RU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1167</Words>
  <PresentationFormat>Экран (4:3)</PresentationFormat>
  <Paragraphs>127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2015-07-08T10:41:57Z</dcterms:created>
  <dcterms:modified xsi:type="dcterms:W3CDTF">2015-07-09T11:56:09Z</dcterms:modified>
</cp:coreProperties>
</file>