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61" r:id="rId6"/>
    <p:sldId id="272" r:id="rId7"/>
    <p:sldId id="273" r:id="rId8"/>
    <p:sldId id="277" r:id="rId9"/>
    <p:sldId id="278" r:id="rId10"/>
    <p:sldId id="279" r:id="rId11"/>
    <p:sldId id="269" r:id="rId12"/>
    <p:sldId id="274" r:id="rId13"/>
    <p:sldId id="275" r:id="rId14"/>
    <p:sldId id="276" r:id="rId15"/>
    <p:sldId id="267" r:id="rId16"/>
    <p:sldId id="280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BB1"/>
    <a:srgbClr val="FFD661"/>
    <a:srgbClr val="66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2BA41-ADC2-4D3F-B0E2-4D904B83FD34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D60D-38A0-4868-8D0C-B75275BFF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187B4-F5BD-426A-89C9-A71320D68B02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214D3-82B0-4827-AEA2-F5066DD25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291D-D387-4B76-9D81-D16EF36EC626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2CEC-D8B3-401C-9E6C-0A2B6C12E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7980-0430-4A64-8576-FEEA174BEF3A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69E5-8135-4EA1-8083-B79861D17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46F8-33E5-40FB-A208-1E599405935C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AD3E-753D-4F5A-A1EB-06E0C6C34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B2881-DAAC-4C07-B781-51F1CAA1965E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78BB-2D8B-499B-BB78-8A6DA2128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D4E3-645F-43AC-A449-FB59832FE1AB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84EC5-D91D-4F25-BA30-D2A7D7390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254EE-83F7-4D07-9471-1FFDC1F7C9D0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A597-05EC-4DE8-8213-F1217F018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DA3A-387A-4272-AEC3-B5647491FE4A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65BE4-972B-4788-A077-984038ACE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2A7F-336D-411F-95D0-F299EAD774F6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6671E-23E3-4428-813B-7C18D3695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AC1C9-1A7B-4AEF-9E51-82B3DED1B005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7E0C-9A53-4AC2-AB28-836EFECC4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F1A657-7CDF-402B-A6D6-FAD0BCCE4AD2}" type="datetimeFigureOut">
              <a:rPr lang="ru-RU"/>
              <a:pPr>
                <a:defRPr/>
              </a:pPr>
              <a:t>12.08.2014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167879-C8C2-4376-878E-13E20E426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sa-vacanze-naxos.com/wp-content/gallery/aci-trezza/odissea_odisseo-nella-grotta-di-polifemo-jacob-jordaens-sec-xvi.jpg" TargetMode="External"/><Relationship Id="rId3" Type="http://schemas.openxmlformats.org/officeDocument/2006/relationships/hyperlink" Target="http://im2-tub-ru.yandex.net/i?id=ddc89855e527ed9985357371320e38be-05-144&amp;n=21" TargetMode="External"/><Relationship Id="rId7" Type="http://schemas.openxmlformats.org/officeDocument/2006/relationships/hyperlink" Target="http://www.beazley.ox.ac.uk/dictionary/Dict/image/sirens.jpg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5306/38229061.57/0_5b5c8_1a4b1744_XL" TargetMode="External"/><Relationship Id="rId11" Type="http://schemas.openxmlformats.org/officeDocument/2006/relationships/hyperlink" Target="http://www.bartleby.com/75/images/166.gif" TargetMode="External"/><Relationship Id="rId5" Type="http://schemas.openxmlformats.org/officeDocument/2006/relationships/hyperlink" Target="http://www.artscroll.ru/Images/2008/k/Kmet%20Marina/000012.jpg" TargetMode="External"/><Relationship Id="rId10" Type="http://schemas.openxmlformats.org/officeDocument/2006/relationships/hyperlink" Target="http://img1.liveinternet.ru/images/attach/c/6/92/407/92407671_4711681_Ciklop_Polifem_ybivaet_spytnikov_Odisseya__Willy_Pogany.png" TargetMode="External"/><Relationship Id="rId4" Type="http://schemas.openxmlformats.org/officeDocument/2006/relationships/hyperlink" Target="http://static.diary.ru/userdir/2/6/0/0/260069/22988398.jpg" TargetMode="External"/><Relationship Id="rId9" Type="http://schemas.openxmlformats.org/officeDocument/2006/relationships/hyperlink" Target="http://3.bp.blogspot.com/_XsoDCdE3BgI/TD9ncy3eNYI/AAAAAAAACeo/6EFWO-qwUvI/s1600/779px-OdysseyPolyphemos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522288" y="30163"/>
            <a:ext cx="820737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7606" anchor="ctr">
            <a:spAutoFit/>
          </a:bodyPr>
          <a:lstStyle/>
          <a:p>
            <a:pPr algn="ctr" defTabSz="449263"/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Муниципальное казённое образовательное учреждение </a:t>
            </a:r>
          </a:p>
          <a:p>
            <a:pPr algn="ctr" defTabSz="449263"/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Рамонская средняя общеобразовательная школа № 2 </a:t>
            </a:r>
          </a:p>
          <a:p>
            <a:pPr algn="ctr" defTabSz="449263"/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Рамонского муниципального района </a:t>
            </a:r>
          </a:p>
          <a:p>
            <a:pPr algn="ctr" defTabSz="449263"/>
            <a:r>
              <a:rPr lang="ru-RU" sz="2800" b="1">
                <a:solidFill>
                  <a:srgbClr val="663300"/>
                </a:solidFill>
                <a:latin typeface="Monotype Corsiva" pitchFamily="66" charset="0"/>
              </a:rPr>
              <a:t>Воронежской области</a:t>
            </a:r>
          </a:p>
        </p:txBody>
      </p:sp>
      <p:pic>
        <p:nvPicPr>
          <p:cNvPr id="13314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989138"/>
            <a:ext cx="4105275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611188" y="5238750"/>
            <a:ext cx="82073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7606" anchor="ctr">
            <a:spAutoFit/>
          </a:bodyPr>
          <a:lstStyle/>
          <a:p>
            <a:pPr algn="ctr" defTabSz="449263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Шепеленко Татьяна Анатольевна, </a:t>
            </a:r>
          </a:p>
          <a:p>
            <a:pPr algn="ctr" defTabSz="449263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учитель русского языка и литературы </a:t>
            </a:r>
          </a:p>
          <a:p>
            <a:pPr algn="ctr" defTabSz="449263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Персональный сайт: </a:t>
            </a:r>
            <a:r>
              <a:rPr lang="en-US" sz="3000" b="1">
                <a:solidFill>
                  <a:srgbClr val="663300"/>
                </a:solidFill>
                <a:latin typeface="Monotype Corsiva" pitchFamily="66" charset="0"/>
              </a:rPr>
              <a:t>www.shepelenko.ucoz.ru</a:t>
            </a:r>
            <a:endParaRPr lang="ru-RU" sz="3000" b="1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7"/>
          <p:cNvSpPr txBox="1">
            <a:spLocks noChangeArrowheads="1"/>
          </p:cNvSpPr>
          <p:nvPr/>
        </p:nvSpPr>
        <p:spPr bwMode="auto">
          <a:xfrm>
            <a:off x="539750" y="594995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Найди строки, соответствующие иллюстрации</a:t>
            </a:r>
          </a:p>
        </p:txBody>
      </p:sp>
      <p:pic>
        <p:nvPicPr>
          <p:cNvPr id="22532" name="Picture 4" descr="Рисунок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549275"/>
            <a:ext cx="4637087" cy="5475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Образ Одиссея в искусстве</a:t>
            </a:r>
            <a:endParaRPr lang="ru-RU" sz="1200" b="1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395288" y="5734050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663300"/>
                </a:solidFill>
              </a:rPr>
              <a:t>Корабль Одиссея и сирены. </a:t>
            </a:r>
          </a:p>
          <a:p>
            <a:pPr algn="ctr"/>
            <a:r>
              <a:rPr lang="ru-RU" sz="2200"/>
              <a:t>Фрагмент росписи краснофигурного стамноса, ок. 475г до н.э. </a:t>
            </a:r>
          </a:p>
        </p:txBody>
      </p:sp>
      <p:pic>
        <p:nvPicPr>
          <p:cNvPr id="23557" name="Picture 5" descr="Рисунок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836613"/>
            <a:ext cx="6629400" cy="486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Образ Одиссея в искусстве</a:t>
            </a:r>
            <a:endParaRPr lang="ru-RU" sz="1200" b="1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573405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663300"/>
                </a:solidFill>
              </a:rPr>
              <a:t>Одиссей, привязанный к животу барана. </a:t>
            </a:r>
          </a:p>
          <a:p>
            <a:pPr algn="ctr"/>
            <a:r>
              <a:rPr lang="ru-RU" sz="2200"/>
              <a:t>Бронзовый рельефный орнамент из святилища в Дельфах, </a:t>
            </a:r>
          </a:p>
          <a:p>
            <a:pPr algn="ctr"/>
            <a:r>
              <a:rPr lang="ru-RU" sz="2200"/>
              <a:t>около 540-530гг до н.э.</a:t>
            </a:r>
          </a:p>
        </p:txBody>
      </p:sp>
      <p:pic>
        <p:nvPicPr>
          <p:cNvPr id="24581" name="Picture 5" descr="Рисунок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8162925" cy="464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Образ Одиссея в искусстве</a:t>
            </a:r>
            <a:endParaRPr lang="ru-RU" sz="1200" b="1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95288" y="5734050"/>
            <a:ext cx="83534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663300"/>
                </a:solidFill>
              </a:rPr>
              <a:t>Одиссей помогает своим спутникам покинуть пещеру Полифема, пряча их под овцами. </a:t>
            </a:r>
          </a:p>
          <a:p>
            <a:pPr algn="ctr"/>
            <a:r>
              <a:rPr lang="ru-RU" sz="2200"/>
              <a:t>Якоб Йорданс, 1630-е гг.</a:t>
            </a:r>
          </a:p>
        </p:txBody>
      </p:sp>
      <p:pic>
        <p:nvPicPr>
          <p:cNvPr id="25605" name="Picture 5" descr="Рисунок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692150"/>
            <a:ext cx="6330950" cy="506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Образ Одиссея в искусстве</a:t>
            </a:r>
            <a:endParaRPr lang="ru-RU" sz="1200" b="1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95288" y="5805488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663300"/>
                </a:solidFill>
              </a:rPr>
              <a:t>Одиссей, ослепляющий циклопа Полифема.</a:t>
            </a:r>
          </a:p>
          <a:p>
            <a:pPr algn="ctr"/>
            <a:r>
              <a:rPr lang="ru-RU" sz="2200"/>
              <a:t>Античная керамика</a:t>
            </a:r>
          </a:p>
        </p:txBody>
      </p:sp>
      <p:pic>
        <p:nvPicPr>
          <p:cNvPr id="26629" name="Picture 5" descr="Рисунок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692150"/>
            <a:ext cx="4162425" cy="511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0" y="841375"/>
            <a:ext cx="9144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Домашнее задание</a:t>
            </a:r>
          </a:p>
          <a:p>
            <a:pPr indent="457200" algn="ctr"/>
            <a:endParaRPr lang="ru-RU" sz="2400">
              <a:solidFill>
                <a:srgbClr val="663300"/>
              </a:solidFill>
            </a:endParaRPr>
          </a:p>
          <a:p>
            <a:pPr indent="457200"/>
            <a:r>
              <a:rPr lang="ru-RU" sz="2400"/>
              <a:t>1. Прочитать статью учебника «Из устного народного творчества», «Загадки».</a:t>
            </a:r>
          </a:p>
          <a:p>
            <a:pPr indent="457200"/>
            <a:r>
              <a:rPr lang="ru-RU" sz="2400"/>
              <a:t>2. Заполнить вторую часть таблицы «Устное народно творчество».</a:t>
            </a:r>
          </a:p>
          <a:p>
            <a:pPr indent="457200"/>
            <a:endParaRPr lang="ru-RU" sz="2400"/>
          </a:p>
          <a:p>
            <a:pPr indent="457200" algn="ctr"/>
            <a:r>
              <a:rPr lang="ru-RU" sz="2400" i="1">
                <a:solidFill>
                  <a:srgbClr val="663300"/>
                </a:solidFill>
              </a:rPr>
              <a:t>Индивидуальное задание:</a:t>
            </a:r>
            <a:r>
              <a:rPr lang="ru-RU" sz="2400">
                <a:solidFill>
                  <a:srgbClr val="663300"/>
                </a:solidFill>
              </a:rPr>
              <a:t> </a:t>
            </a:r>
          </a:p>
          <a:p>
            <a:pPr indent="457200"/>
            <a:r>
              <a:rPr lang="ru-RU" sz="2400"/>
              <a:t>1. Подготовить сообщение «Загадка в русских сказках».</a:t>
            </a:r>
            <a:endParaRPr lang="ru-RU" sz="2400" i="1"/>
          </a:p>
          <a:p>
            <a:pPr indent="457200"/>
            <a:endParaRPr lang="ru-RU" sz="2400"/>
          </a:p>
          <a:p>
            <a:pPr indent="457200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14" name="Group 46"/>
          <p:cNvGraphicFramePr>
            <a:graphicFrameLocks noGrp="1"/>
          </p:cNvGraphicFramePr>
          <p:nvPr/>
        </p:nvGraphicFramePr>
        <p:xfrm>
          <a:off x="1258888" y="692150"/>
          <a:ext cx="6985000" cy="4646613"/>
        </p:xfrm>
        <a:graphic>
          <a:graphicData uri="http://schemas.openxmlformats.org/drawingml/2006/table">
            <a:tbl>
              <a:tblPr/>
              <a:tblGrid>
                <a:gridCol w="3381375"/>
                <a:gridCol w="3603625"/>
              </a:tblGrid>
              <a:tr h="1809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Устное народное творчество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Фольклор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Жанры фольклора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Загадки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выражается в загадках?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помощи каких художественных средств «сделаны» загадки?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загадок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Использованные ресурсы</a:t>
            </a:r>
          </a:p>
          <a:p>
            <a:pPr indent="457200" algn="ctr"/>
            <a:endParaRPr lang="ru-RU" sz="1200" b="1">
              <a:solidFill>
                <a:srgbClr val="663300"/>
              </a:solidFill>
              <a:latin typeface="Monotype Corsiva" pitchFamily="66" charset="0"/>
            </a:endParaRPr>
          </a:p>
          <a:p>
            <a:pPr indent="457200"/>
            <a:r>
              <a:rPr lang="ru-RU" sz="1200"/>
              <a:t>Ф.Е.Соловьева. Уроки литературы. 5 класс. Методическое пособие. М., 2012г</a:t>
            </a:r>
          </a:p>
          <a:p>
            <a:pPr indent="457200"/>
            <a:r>
              <a:rPr lang="ru-RU" sz="1200"/>
              <a:t>Шаблон презентации – Е.И.Ранько (</a:t>
            </a:r>
            <a:r>
              <a:rPr lang="en-US" sz="1200" i="1">
                <a:hlinkClick r:id="rId2"/>
              </a:rPr>
              <a:t>http://elenaranko.ucoz.ru/</a:t>
            </a:r>
            <a:r>
              <a:rPr lang="ru-RU" sz="1200"/>
              <a:t> )</a:t>
            </a:r>
          </a:p>
          <a:p>
            <a:pPr indent="457200"/>
            <a:r>
              <a:rPr lang="ru-RU" sz="1200"/>
              <a:t>1. </a:t>
            </a:r>
            <a:r>
              <a:rPr lang="ru-RU" sz="1200">
                <a:hlinkClick r:id="rId3"/>
              </a:rPr>
              <a:t>http://im2-tub-ru.yandex.net/i?id=ddc89855e527ed9985357371320e38be-05-144&amp;n=21</a:t>
            </a:r>
            <a:r>
              <a:rPr lang="ru-RU" sz="1200"/>
              <a:t> </a:t>
            </a:r>
          </a:p>
          <a:p>
            <a:pPr indent="457200"/>
            <a:r>
              <a:rPr lang="ru-RU" sz="1200"/>
              <a:t>2. </a:t>
            </a:r>
            <a:r>
              <a:rPr lang="ru-RU" sz="1200">
                <a:hlinkClick r:id="rId4"/>
              </a:rPr>
              <a:t>http://static.diary.ru/userdir/2/6/0/0/260069/22988398.jpg</a:t>
            </a:r>
            <a:endParaRPr lang="ru-RU" sz="1200"/>
          </a:p>
          <a:p>
            <a:pPr indent="457200"/>
            <a:r>
              <a:rPr lang="ru-RU" sz="1200"/>
              <a:t>3. </a:t>
            </a:r>
            <a:r>
              <a:rPr lang="ru-RU" sz="1200">
                <a:hlinkClick r:id="rId5"/>
              </a:rPr>
              <a:t>http://www.artscroll.ru/Images/2008/k/Kmet%20Marina/000012.jpg</a:t>
            </a:r>
            <a:r>
              <a:rPr lang="ru-RU"/>
              <a:t> </a:t>
            </a:r>
          </a:p>
          <a:p>
            <a:pPr indent="457200"/>
            <a:r>
              <a:rPr lang="ru-RU" sz="1200"/>
              <a:t>4. </a:t>
            </a:r>
            <a:r>
              <a:rPr lang="ru-RU" sz="1200">
                <a:hlinkClick r:id="rId6"/>
              </a:rPr>
              <a:t>http://img-fotki.yandex.ru/get/5306/38229061.57/0_5b5c8_1a4b1744_XL</a:t>
            </a:r>
            <a:endParaRPr lang="ru-RU" sz="1200"/>
          </a:p>
          <a:p>
            <a:pPr indent="457200"/>
            <a:r>
              <a:rPr lang="ru-RU" sz="1200"/>
              <a:t>5. </a:t>
            </a:r>
            <a:r>
              <a:rPr lang="ru-RU" sz="1200">
                <a:hlinkClick r:id="rId7"/>
              </a:rPr>
              <a:t>http://www.beazley.ox.ac.uk/dictionary/Dict/image/sirens.jpg</a:t>
            </a:r>
            <a:endParaRPr lang="ru-RU" sz="1200"/>
          </a:p>
          <a:p>
            <a:pPr indent="457200"/>
            <a:r>
              <a:rPr lang="ru-RU" sz="1200"/>
              <a:t>6. </a:t>
            </a:r>
            <a:r>
              <a:rPr lang="ru-RU" sz="1200">
                <a:hlinkClick r:id="rId8"/>
              </a:rPr>
              <a:t>http://www.casa-vacanze-naxos.com/wp-content/gallery/aci-trezza/odissea_odisseo-nella-grotta-di-polifemo-jacob-jordaens-sec-xvi.jpg</a:t>
            </a:r>
            <a:endParaRPr lang="ru-RU" sz="1200"/>
          </a:p>
          <a:p>
            <a:pPr indent="457200"/>
            <a:r>
              <a:rPr lang="ru-RU" sz="1200"/>
              <a:t>7. </a:t>
            </a:r>
            <a:r>
              <a:rPr lang="ru-RU" sz="1200">
                <a:hlinkClick r:id="rId9"/>
              </a:rPr>
              <a:t>http://3.bp.blogspot.com/_XsoDCdE3BgI/TD9ncy3eNYI/AAAAAAAACeo/6EFWO-qwUvI/s1600/779px-OdysseyPolyphemos.png</a:t>
            </a:r>
            <a:endParaRPr lang="ru-RU" sz="1200"/>
          </a:p>
          <a:p>
            <a:pPr indent="457200"/>
            <a:r>
              <a:rPr lang="ru-RU" sz="1200"/>
              <a:t>8. </a:t>
            </a:r>
            <a:r>
              <a:rPr lang="ru-RU" sz="1200">
                <a:hlinkClick r:id="rId10"/>
              </a:rPr>
              <a:t>http://img1.liveinternet.ru/images/attach/c/6/92/407/92407671_4711681_Ciklop_Polifem_ybivaet_spytnikov_Odisseya__Willy_Pogany.png</a:t>
            </a:r>
            <a:endParaRPr lang="ru-RU" sz="1200"/>
          </a:p>
          <a:p>
            <a:pPr indent="457200"/>
            <a:r>
              <a:rPr lang="ru-RU" sz="1200"/>
              <a:t>9. </a:t>
            </a:r>
            <a:r>
              <a:rPr lang="ru-RU" sz="1200">
                <a:hlinkClick r:id="rId11"/>
              </a:rPr>
              <a:t>http://www.bartleby.com/75/images/166.gif</a:t>
            </a:r>
            <a:r>
              <a:rPr lang="ru-RU" sz="1200"/>
              <a:t> </a:t>
            </a:r>
          </a:p>
          <a:p>
            <a:pPr indent="457200"/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611188" y="1112838"/>
            <a:ext cx="820737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7606" anchor="ctr">
            <a:spAutoFit/>
          </a:bodyPr>
          <a:lstStyle/>
          <a:p>
            <a:pPr algn="ctr" defTabSz="449263"/>
            <a:r>
              <a:rPr lang="ru-RU" sz="5000" b="1">
                <a:solidFill>
                  <a:srgbClr val="663300"/>
                </a:solidFill>
                <a:latin typeface="Monotype Corsiva" pitchFamily="66" charset="0"/>
              </a:rPr>
              <a:t>«Одиссей на острове циклопов. Полифем». </a:t>
            </a:r>
          </a:p>
          <a:p>
            <a:pPr algn="ctr" defTabSz="449263"/>
            <a:r>
              <a:rPr lang="ru-RU" sz="5000" b="1">
                <a:solidFill>
                  <a:srgbClr val="663300"/>
                </a:solidFill>
                <a:latin typeface="Monotype Corsiva" pitchFamily="66" charset="0"/>
              </a:rPr>
              <a:t>Образы Одиссея и Полифема.</a:t>
            </a:r>
            <a:r>
              <a:rPr lang="ru-RU" sz="5000">
                <a:solidFill>
                  <a:srgbClr val="663300"/>
                </a:solidFill>
                <a:latin typeface="Monotype Corsiva" pitchFamily="66" charset="0"/>
              </a:rPr>
              <a:t> </a:t>
            </a:r>
            <a:endParaRPr lang="ru-RU" sz="2700" b="1">
              <a:solidFill>
                <a:srgbClr val="CC0000"/>
              </a:solidFill>
              <a:latin typeface="Monotype Corsiva" pitchFamily="66" charset="0"/>
            </a:endParaRPr>
          </a:p>
          <a:p>
            <a:pPr algn="ctr" defTabSz="449263"/>
            <a:endParaRPr lang="ru-RU" sz="2700" b="1">
              <a:solidFill>
                <a:srgbClr val="CC0000"/>
              </a:solidFill>
              <a:latin typeface="Monotype Corsiva" pitchFamily="66" charset="0"/>
            </a:endParaRPr>
          </a:p>
          <a:p>
            <a:pPr algn="ctr" defTabSz="449263"/>
            <a:endParaRPr lang="ru-RU" sz="2700" b="1">
              <a:solidFill>
                <a:srgbClr val="CC0000"/>
              </a:solidFill>
              <a:latin typeface="Monotype Corsiva" pitchFamily="66" charset="0"/>
            </a:endParaRPr>
          </a:p>
          <a:p>
            <a:pPr algn="ctr" defTabSz="449263"/>
            <a:endParaRPr lang="ru-RU" sz="2700" b="1">
              <a:solidFill>
                <a:srgbClr val="CC0000"/>
              </a:solidFill>
              <a:latin typeface="Monotype Corsiva" pitchFamily="66" charset="0"/>
            </a:endParaRPr>
          </a:p>
          <a:p>
            <a:pPr algn="ctr" defTabSz="449263"/>
            <a:r>
              <a:rPr lang="ru-RU" sz="2700" b="1">
                <a:solidFill>
                  <a:srgbClr val="663300"/>
                </a:solidFill>
                <a:latin typeface="Monotype Corsiva" pitchFamily="66" charset="0"/>
              </a:rPr>
              <a:t>(Урок литературы. 5 класс)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ChangeArrowheads="1"/>
          </p:cNvSpPr>
          <p:nvPr/>
        </p:nvSpPr>
        <p:spPr bwMode="auto">
          <a:xfrm>
            <a:off x="539750" y="2349500"/>
            <a:ext cx="41036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663300"/>
                </a:solidFill>
              </a:rPr>
              <a:t>Гомер</a:t>
            </a:r>
            <a:r>
              <a:rPr lang="ru-RU" sz="2400"/>
              <a:t> – легендарный древнегреческий поэт-сказитель, создатель эпических поэм «Илиады» и «Одиссеи», древнейших памятников европейской литературы.</a:t>
            </a:r>
          </a:p>
        </p:txBody>
      </p:sp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468313" y="836613"/>
            <a:ext cx="4321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Индивидуальное сообщение </a:t>
            </a:r>
          </a:p>
          <a:p>
            <a:pPr algn="ctr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о Гомере</a:t>
            </a:r>
          </a:p>
        </p:txBody>
      </p:sp>
      <p:pic>
        <p:nvPicPr>
          <p:cNvPr id="15365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620713"/>
            <a:ext cx="3924300" cy="57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ChangeArrowheads="1"/>
          </p:cNvSpPr>
          <p:nvPr/>
        </p:nvSpPr>
        <p:spPr bwMode="auto">
          <a:xfrm>
            <a:off x="539750" y="404813"/>
            <a:ext cx="8280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Индивидуальное сообщение о Троянской войне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468313" y="981075"/>
            <a:ext cx="8207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rgbClr val="663300"/>
                </a:solidFill>
              </a:rPr>
              <a:t>Троянская война</a:t>
            </a:r>
            <a:r>
              <a:rPr lang="ru-RU" sz="2400"/>
              <a:t> - согласно греческой традиции, война коалиции ахейских царей под главенством царя Микен Агамемнона против Трои, окончившаяся поражением Трои и взятием её ахейцами.</a:t>
            </a:r>
            <a:r>
              <a:rPr lang="ru-RU"/>
              <a:t> </a:t>
            </a:r>
          </a:p>
        </p:txBody>
      </p:sp>
      <p:pic>
        <p:nvPicPr>
          <p:cNvPr id="16389" name="Picture 5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636838"/>
            <a:ext cx="5043488" cy="401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ChangeArrowheads="1"/>
          </p:cNvSpPr>
          <p:nvPr/>
        </p:nvSpPr>
        <p:spPr bwMode="auto">
          <a:xfrm>
            <a:off x="0" y="2603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Подумай и ответь…</a:t>
            </a:r>
            <a:endParaRPr lang="ru-RU" sz="1200" b="1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4356100" y="1341438"/>
            <a:ext cx="4248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 Кто такой Одиссей, каково значение имени Одиссей?</a:t>
            </a:r>
          </a:p>
          <a:p>
            <a:pPr algn="ctr"/>
            <a:endParaRPr lang="ru-RU" sz="2400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284663" y="3789363"/>
            <a:ext cx="4321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Индивидуальное сообщение </a:t>
            </a:r>
          </a:p>
          <a:p>
            <a:pPr algn="ctr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об Одиссее</a:t>
            </a:r>
          </a:p>
        </p:txBody>
      </p:sp>
      <p:pic>
        <p:nvPicPr>
          <p:cNvPr id="17414" name="Picture 6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3754438" cy="500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ChangeArrowheads="1"/>
          </p:cNvSpPr>
          <p:nvPr/>
        </p:nvSpPr>
        <p:spPr bwMode="auto">
          <a:xfrm>
            <a:off x="0" y="2603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Подумай и ответь…</a:t>
            </a:r>
            <a:endParaRPr lang="ru-RU" sz="1200" b="1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4211638" y="1341438"/>
            <a:ext cx="4608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- Кто такой циклоп Полифем?</a:t>
            </a:r>
          </a:p>
          <a:p>
            <a:pPr algn="ctr"/>
            <a:endParaRPr lang="ru-RU" sz="2400"/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4284663" y="3429000"/>
            <a:ext cx="4321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Индивидуальное сообщение</a:t>
            </a:r>
            <a:r>
              <a:rPr lang="ru-RU" sz="3000" b="1">
                <a:solidFill>
                  <a:srgbClr val="663300"/>
                </a:solidFill>
              </a:rPr>
              <a:t> </a:t>
            </a:r>
            <a:r>
              <a:rPr lang="ru-RU" sz="3000" b="1">
                <a:solidFill>
                  <a:srgbClr val="663300"/>
                </a:solidFill>
                <a:latin typeface="Monotype Corsiva" pitchFamily="66" charset="0"/>
              </a:rPr>
              <a:t>о циклопе Полифеме</a:t>
            </a:r>
          </a:p>
        </p:txBody>
      </p:sp>
      <p:pic>
        <p:nvPicPr>
          <p:cNvPr id="18438" name="Picture 6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81075"/>
            <a:ext cx="3409950" cy="433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ChangeArrowheads="1"/>
          </p:cNvSpPr>
          <p:nvPr/>
        </p:nvSpPr>
        <p:spPr bwMode="auto">
          <a:xfrm>
            <a:off x="0" y="2603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4000" b="1">
                <a:solidFill>
                  <a:srgbClr val="663300"/>
                </a:solidFill>
                <a:latin typeface="Monotype Corsiva" pitchFamily="66" charset="0"/>
              </a:rPr>
              <a:t>Подумай и ответь…</a:t>
            </a:r>
            <a:endParaRPr lang="ru-RU" sz="1200" b="1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395288" y="1268413"/>
            <a:ext cx="44640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- Как Одиссей оказался на острове, где живет циклоп?</a:t>
            </a:r>
          </a:p>
          <a:p>
            <a:endParaRPr lang="ru-RU" sz="2400"/>
          </a:p>
          <a:p>
            <a:r>
              <a:rPr lang="ru-RU" sz="2400"/>
              <a:t>- В каких эпизодах наиболее ярко проявляются качества характера героя?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68313" y="3644900"/>
            <a:ext cx="4319587" cy="2486025"/>
          </a:xfrm>
          <a:prstGeom prst="rect">
            <a:avLst/>
          </a:prstGeom>
          <a:solidFill>
            <a:srgbClr val="E5CBB1"/>
          </a:solidFill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>
                <a:solidFill>
                  <a:srgbClr val="663300"/>
                </a:solidFill>
                <a:latin typeface="Monotype Corsiva" pitchFamily="66" charset="0"/>
              </a:rPr>
              <a:t>Одиссей – храбрый воин и умный военачальник, опытный разведчик, атлет, отважный мореход, искусный плотник, охотник, торговец, хозяин. Он любящий сын, супруг и отец.</a:t>
            </a:r>
          </a:p>
        </p:txBody>
      </p:sp>
      <p:pic>
        <p:nvPicPr>
          <p:cNvPr id="19462" name="Picture 6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052513"/>
            <a:ext cx="3706812" cy="4748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539750" y="594995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Найди строки, соответствующие иллюстрации</a:t>
            </a:r>
          </a:p>
        </p:txBody>
      </p:sp>
      <p:pic>
        <p:nvPicPr>
          <p:cNvPr id="20484" name="Picture 4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20713"/>
            <a:ext cx="7427912" cy="5192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7"/>
          <p:cNvSpPr txBox="1">
            <a:spLocks noChangeArrowheads="1"/>
          </p:cNvSpPr>
          <p:nvPr/>
        </p:nvSpPr>
        <p:spPr bwMode="auto">
          <a:xfrm>
            <a:off x="539750" y="5949950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Найди строки, соответствующие иллюстрации</a:t>
            </a:r>
          </a:p>
        </p:txBody>
      </p:sp>
      <p:pic>
        <p:nvPicPr>
          <p:cNvPr id="21508" name="Picture 4" descr="Рисунок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76250"/>
            <a:ext cx="4667250" cy="555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323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Trebuchet MS</vt:lpstr>
      <vt:lpstr>Georgia</vt:lpstr>
      <vt:lpstr>Calibri</vt:lpstr>
      <vt:lpstr>Monotype Corsiva</vt:lpstr>
      <vt:lpstr>Times New Roman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10</cp:revision>
  <dcterms:created xsi:type="dcterms:W3CDTF">2013-08-20T22:02:58Z</dcterms:created>
  <dcterms:modified xsi:type="dcterms:W3CDTF">2014-08-12T05:49:53Z</dcterms:modified>
</cp:coreProperties>
</file>